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8" r:id="rId3"/>
    <p:sldId id="275" r:id="rId4"/>
    <p:sldId id="257" r:id="rId5"/>
    <p:sldId id="261" r:id="rId6"/>
    <p:sldId id="262" r:id="rId7"/>
    <p:sldId id="263" r:id="rId8"/>
    <p:sldId id="264" r:id="rId9"/>
    <p:sldId id="265" r:id="rId10"/>
    <p:sldId id="266" r:id="rId11"/>
    <p:sldId id="267" r:id="rId12"/>
    <p:sldId id="268" r:id="rId13"/>
    <p:sldId id="269" r:id="rId14"/>
    <p:sldId id="270" r:id="rId15"/>
    <p:sldId id="276" r:id="rId16"/>
    <p:sldId id="285" r:id="rId17"/>
    <p:sldId id="277" r:id="rId18"/>
    <p:sldId id="272" r:id="rId19"/>
    <p:sldId id="273" r:id="rId20"/>
    <p:sldId id="278" r:id="rId21"/>
    <p:sldId id="274" r:id="rId22"/>
    <p:sldId id="286" r:id="rId23"/>
    <p:sldId id="279" r:id="rId24"/>
    <p:sldId id="280" r:id="rId25"/>
    <p:sldId id="282" r:id="rId26"/>
    <p:sldId id="283" r:id="rId27"/>
    <p:sldId id="284" r:id="rId2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1"/>
    <p:restoredTop sz="94694"/>
  </p:normalViewPr>
  <p:slideViewPr>
    <p:cSldViewPr snapToGrid="0">
      <p:cViewPr varScale="1">
        <p:scale>
          <a:sx n="96" d="100"/>
          <a:sy n="96" d="100"/>
        </p:scale>
        <p:origin x="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77739" cy="471054"/>
          </a:xfrm>
          <a:prstGeom prst="rect">
            <a:avLst/>
          </a:prstGeom>
        </p:spPr>
        <p:txBody>
          <a:bodyPr vert="horz" lIns="94229" tIns="47114" rIns="94229" bIns="47114" rtlCol="0"/>
          <a:lstStyle>
            <a:lvl1pPr algn="l">
              <a:defRPr sz="1200"/>
            </a:lvl1pPr>
          </a:lstStyle>
          <a:p>
            <a:endParaRPr lang="es-ES_tradnl"/>
          </a:p>
        </p:txBody>
      </p:sp>
      <p:sp>
        <p:nvSpPr>
          <p:cNvPr id="3" name="Date Placeholder 2"/>
          <p:cNvSpPr>
            <a:spLocks noGrp="1"/>
          </p:cNvSpPr>
          <p:nvPr>
            <p:ph type="dt" idx="1"/>
          </p:nvPr>
        </p:nvSpPr>
        <p:spPr>
          <a:xfrm>
            <a:off x="4023092" y="2"/>
            <a:ext cx="3077739" cy="471054"/>
          </a:xfrm>
          <a:prstGeom prst="rect">
            <a:avLst/>
          </a:prstGeom>
        </p:spPr>
        <p:txBody>
          <a:bodyPr vert="horz" lIns="94229" tIns="47114" rIns="94229" bIns="47114" rtlCol="0"/>
          <a:lstStyle>
            <a:lvl1pPr algn="r">
              <a:defRPr sz="1200"/>
            </a:lvl1pPr>
          </a:lstStyle>
          <a:p>
            <a:fld id="{84968845-62E4-7F47-897B-66146407ACEB}" type="datetimeFigureOut">
              <a:rPr lang="es-ES_tradnl" smtClean="0"/>
              <a:t>05/12/2023</a:t>
            </a:fld>
            <a:endParaRPr lang="es-ES_tradnl"/>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s-ES_tradnl"/>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s-ES_tradnl"/>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534E8B2-98C6-0D4C-93EA-8FF9AA241E8E}" type="slidenum">
              <a:rPr lang="es-ES_tradnl" smtClean="0"/>
              <a:t>‹#›</a:t>
            </a:fld>
            <a:endParaRPr lang="es-ES_tradnl"/>
          </a:p>
        </p:txBody>
      </p:sp>
    </p:spTree>
    <p:extLst>
      <p:ext uri="{BB962C8B-B14F-4D97-AF65-F5344CB8AC3E}">
        <p14:creationId xmlns:p14="http://schemas.microsoft.com/office/powerpoint/2010/main" val="736285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Mas que en la respuesta de política, exploramos si los marcos/regímenes se deben modificar</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2</a:t>
            </a:fld>
            <a:endParaRPr lang="es-ES_tradnl"/>
          </a:p>
        </p:txBody>
      </p:sp>
    </p:spTree>
    <p:extLst>
      <p:ext uri="{BB962C8B-B14F-4D97-AF65-F5344CB8AC3E}">
        <p14:creationId xmlns:p14="http://schemas.microsoft.com/office/powerpoint/2010/main" val="2442489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Que quiere decir que PF es pasiva? Se genera superávit con ajuste de </a:t>
            </a:r>
            <a:r>
              <a:rPr lang="es-UY" dirty="0" err="1"/>
              <a:t>lump</a:t>
            </a:r>
            <a:r>
              <a:rPr lang="es-UY" dirty="0"/>
              <a:t> sum </a:t>
            </a:r>
            <a:r>
              <a:rPr lang="es-UY" dirty="0" err="1"/>
              <a:t>taxes</a:t>
            </a:r>
            <a:r>
              <a:rPr lang="es-UY" dirty="0"/>
              <a:t>, que no siempre ocurre y no ocurrió claramente en US 2022-23.  Y para entender el impacto de estos supuestos de PF en el modelo debemos recurrir a la FTPL, que manipula la restricción </a:t>
            </a:r>
            <a:r>
              <a:rPr lang="es-UY" dirty="0" err="1"/>
              <a:t>intertemporal</a:t>
            </a:r>
            <a:r>
              <a:rPr lang="es-UY" dirty="0"/>
              <a:t> y la ecuación de valuación de la deuda publica que tenemos en penúltima línea. Un aumento de 25%Y de deuda la lleva a alrededor de 100%PBI, y una inflación promedio de digamos 5% en 2021 y otro tanto en 2022 reduce la deuda real en </a:t>
            </a:r>
            <a:r>
              <a:rPr lang="es-UY" dirty="0" err="1"/>
              <a:t>aprox</a:t>
            </a:r>
            <a:r>
              <a:rPr lang="es-UY" dirty="0"/>
              <a:t> 10% PBI: la forma mas eficiente de hacer esa deuda sostenible sin default (impuesto a riqueza de bonistas)….esto “reivindica” la FTPL</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15</a:t>
            </a:fld>
            <a:endParaRPr lang="es-ES_tradnl"/>
          </a:p>
        </p:txBody>
      </p:sp>
    </p:spTree>
    <p:extLst>
      <p:ext uri="{BB962C8B-B14F-4D97-AF65-F5344CB8AC3E}">
        <p14:creationId xmlns:p14="http://schemas.microsoft.com/office/powerpoint/2010/main" val="59027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Después del rebrote inflacionario surge la pregunta de la persistencia de la inflación y su ulterior retorno al objetivo con apretón monetario. </a:t>
            </a:r>
          </a:p>
          <a:p>
            <a:r>
              <a:rPr lang="es-UY" dirty="0"/>
              <a:t>Los cuatro recuadros tienen el mismo aumento de tasa de interés de 1%. En el de NW, con ajuste fiscal de 3.55%PBI se consigue el resultado del modelo NK (PF pasiva). Pero esto no se va a cumplir: requeriría una austeridad futura de 18%PBI = 3.55%PBI X 5% aumento de tasa, cuando vimos que los programas ulteriores de </a:t>
            </a:r>
            <a:r>
              <a:rPr lang="es-UY" dirty="0" err="1"/>
              <a:t>Biden</a:t>
            </a:r>
            <a:r>
              <a:rPr lang="es-UY" dirty="0"/>
              <a:t> dan mas déficit, no menos. Con ajuste esperado de </a:t>
            </a:r>
            <a:r>
              <a:rPr lang="es-UY" dirty="0" err="1"/>
              <a:t>aprox</a:t>
            </a:r>
            <a:r>
              <a:rPr lang="es-UY" dirty="0"/>
              <a:t> 1%PBI (SW), la inflación seria constante al principio (podría bajar la básica) para luego aumentar. Y esto ultimo ocurre en todo el [proceso si hay mayores déficits (SE)</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17</a:t>
            </a:fld>
            <a:endParaRPr lang="es-ES_tradnl"/>
          </a:p>
        </p:txBody>
      </p:sp>
    </p:spTree>
    <p:extLst>
      <p:ext uri="{BB962C8B-B14F-4D97-AF65-F5344CB8AC3E}">
        <p14:creationId xmlns:p14="http://schemas.microsoft.com/office/powerpoint/2010/main" val="241661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Y" dirty="0"/>
          </a:p>
        </p:txBody>
      </p:sp>
      <p:sp>
        <p:nvSpPr>
          <p:cNvPr id="4" name="Slide Number Placeholder 3"/>
          <p:cNvSpPr>
            <a:spLocks noGrp="1"/>
          </p:cNvSpPr>
          <p:nvPr>
            <p:ph type="sldNum" sz="quarter" idx="5"/>
          </p:nvPr>
        </p:nvSpPr>
        <p:spPr/>
        <p:txBody>
          <a:bodyPr/>
          <a:lstStyle/>
          <a:p>
            <a:fld id="{B534E8B2-98C6-0D4C-93EA-8FF9AA241E8E}" type="slidenum">
              <a:rPr lang="es-ES_tradnl" smtClean="0"/>
              <a:t>18</a:t>
            </a:fld>
            <a:endParaRPr lang="es-ES_tradnl"/>
          </a:p>
        </p:txBody>
      </p:sp>
    </p:spTree>
    <p:extLst>
      <p:ext uri="{BB962C8B-B14F-4D97-AF65-F5344CB8AC3E}">
        <p14:creationId xmlns:p14="http://schemas.microsoft.com/office/powerpoint/2010/main" val="216310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Teoría cuantitativa se cumple en mediano a largo plazo en países de elevada inflación (línea 45 grados). En países de inflación baja y estable mucho menor correlación, especialmente después de mid-1980’s</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25</a:t>
            </a:fld>
            <a:endParaRPr lang="es-ES_tradnl"/>
          </a:p>
        </p:txBody>
      </p:sp>
    </p:spTree>
    <p:extLst>
      <p:ext uri="{BB962C8B-B14F-4D97-AF65-F5344CB8AC3E}">
        <p14:creationId xmlns:p14="http://schemas.microsoft.com/office/powerpoint/2010/main" val="260604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4261485" cy="4928949"/>
          </a:xfrm>
          <a:prstGeom prst="rect">
            <a:avLst/>
          </a:prstGeom>
        </p:spPr>
        <p:txBody>
          <a:bodyPr/>
          <a:lstStyle/>
          <a:p>
            <a:pPr fontAlgn="base"/>
            <a:r>
              <a:rPr lang="en-US" sz="1000" dirty="0">
                <a:solidFill>
                  <a:srgbClr val="000000">
                    <a:alpha val="100000"/>
                  </a:srgbClr>
                </a:solidFill>
                <a:latin typeface="Calibri"/>
              </a:rPr>
              <a:t>La </a:t>
            </a:r>
            <a:r>
              <a:rPr lang="en-US" sz="1000" dirty="0" err="1">
                <a:solidFill>
                  <a:srgbClr val="000000">
                    <a:alpha val="100000"/>
                  </a:srgbClr>
                </a:solidFill>
                <a:latin typeface="Calibri"/>
              </a:rPr>
              <a:t>charla</a:t>
            </a:r>
            <a:r>
              <a:rPr lang="en-US" sz="1000" dirty="0">
                <a:solidFill>
                  <a:srgbClr val="000000">
                    <a:alpha val="100000"/>
                  </a:srgbClr>
                </a:solidFill>
                <a:latin typeface="Calibri"/>
              </a:rPr>
              <a:t> se centra </a:t>
            </a:r>
            <a:r>
              <a:rPr lang="en-US" sz="1000" dirty="0" err="1">
                <a:solidFill>
                  <a:srgbClr val="000000">
                    <a:alpha val="100000"/>
                  </a:srgbClr>
                </a:solidFill>
                <a:latin typeface="Calibri"/>
              </a:rPr>
              <a:t>en</a:t>
            </a:r>
            <a:r>
              <a:rPr lang="en-US" sz="1000" dirty="0">
                <a:solidFill>
                  <a:srgbClr val="000000">
                    <a:alpha val="100000"/>
                  </a:srgbClr>
                </a:solidFill>
                <a:latin typeface="Calibri"/>
              </a:rPr>
              <a:t> EE.UU. Pero </a:t>
            </a:r>
            <a:r>
              <a:rPr lang="en-US" sz="1000" dirty="0" err="1">
                <a:solidFill>
                  <a:srgbClr val="000000">
                    <a:alpha val="100000"/>
                  </a:srgbClr>
                </a:solidFill>
                <a:latin typeface="Calibri"/>
              </a:rPr>
              <a:t>haremos</a:t>
            </a:r>
            <a:r>
              <a:rPr lang="en-US" sz="1000" dirty="0">
                <a:solidFill>
                  <a:srgbClr val="000000">
                    <a:alpha val="100000"/>
                  </a:srgbClr>
                </a:solidFill>
                <a:latin typeface="Calibri"/>
              </a:rPr>
              <a:t> </a:t>
            </a:r>
            <a:r>
              <a:rPr lang="en-US" sz="1000" dirty="0" err="1">
                <a:solidFill>
                  <a:srgbClr val="000000">
                    <a:alpha val="100000"/>
                  </a:srgbClr>
                </a:solidFill>
                <a:latin typeface="Calibri"/>
              </a:rPr>
              <a:t>referencia</a:t>
            </a:r>
            <a:r>
              <a:rPr lang="en-US" sz="1000" dirty="0">
                <a:solidFill>
                  <a:srgbClr val="000000">
                    <a:alpha val="100000"/>
                  </a:srgbClr>
                </a:solidFill>
                <a:latin typeface="Calibri"/>
              </a:rPr>
              <a:t> a </a:t>
            </a:r>
            <a:r>
              <a:rPr lang="en-US" sz="1000" dirty="0" err="1">
                <a:solidFill>
                  <a:srgbClr val="000000">
                    <a:alpha val="100000"/>
                  </a:srgbClr>
                </a:solidFill>
                <a:latin typeface="Calibri"/>
              </a:rPr>
              <a:t>otras</a:t>
            </a:r>
            <a:r>
              <a:rPr lang="en-US" sz="1000" dirty="0">
                <a:solidFill>
                  <a:srgbClr val="000000">
                    <a:alpha val="100000"/>
                  </a:srgbClr>
                </a:solidFill>
                <a:latin typeface="Calibri"/>
              </a:rPr>
              <a:t> </a:t>
            </a:r>
            <a:r>
              <a:rPr lang="en-US" sz="1000" dirty="0" err="1">
                <a:solidFill>
                  <a:srgbClr val="000000">
                    <a:alpha val="100000"/>
                  </a:srgbClr>
                </a:solidFill>
                <a:latin typeface="Calibri"/>
              </a:rPr>
              <a:t>economias</a:t>
            </a:r>
            <a:r>
              <a:rPr lang="en-US" sz="1000" dirty="0">
                <a:solidFill>
                  <a:srgbClr val="000000">
                    <a:alpha val="100000"/>
                  </a:srgbClr>
                </a:solidFill>
                <a:latin typeface="Calibri"/>
              </a:rPr>
              <a:t> y </a:t>
            </a:r>
            <a:r>
              <a:rPr lang="en-US" sz="1000" dirty="0" err="1">
                <a:solidFill>
                  <a:srgbClr val="000000">
                    <a:alpha val="100000"/>
                  </a:srgbClr>
                </a:solidFill>
                <a:latin typeface="Calibri"/>
              </a:rPr>
              <a:t>algunas</a:t>
            </a:r>
            <a:r>
              <a:rPr lang="en-US" sz="1000" dirty="0">
                <a:solidFill>
                  <a:srgbClr val="000000">
                    <a:alpha val="100000"/>
                  </a:srgbClr>
                </a:solidFill>
                <a:latin typeface="Calibri"/>
              </a:rPr>
              <a:t> </a:t>
            </a:r>
            <a:r>
              <a:rPr lang="en-US" sz="1000" dirty="0" err="1">
                <a:solidFill>
                  <a:srgbClr val="000000">
                    <a:alpha val="100000"/>
                  </a:srgbClr>
                </a:solidFill>
                <a:latin typeface="Calibri"/>
              </a:rPr>
              <a:t>reflexiones</a:t>
            </a:r>
            <a:r>
              <a:rPr lang="en-US" sz="1000" dirty="0">
                <a:solidFill>
                  <a:srgbClr val="000000">
                    <a:alpha val="100000"/>
                  </a:srgbClr>
                </a:solidFill>
                <a:latin typeface="Calibri"/>
              </a:rPr>
              <a:t> </a:t>
            </a:r>
            <a:r>
              <a:rPr lang="en-US" sz="1000" dirty="0" err="1">
                <a:solidFill>
                  <a:srgbClr val="000000">
                    <a:alpha val="100000"/>
                  </a:srgbClr>
                </a:solidFill>
                <a:latin typeface="Calibri"/>
              </a:rPr>
              <a:t>sobre</a:t>
            </a:r>
            <a:r>
              <a:rPr lang="en-US" sz="1000" dirty="0">
                <a:solidFill>
                  <a:srgbClr val="000000">
                    <a:alpha val="100000"/>
                  </a:srgbClr>
                </a:solidFill>
                <a:latin typeface="Calibri"/>
              </a:rPr>
              <a:t> </a:t>
            </a:r>
            <a:r>
              <a:rPr lang="en-US" sz="1000" dirty="0" err="1">
                <a:solidFill>
                  <a:srgbClr val="000000">
                    <a:alpha val="100000"/>
                  </a:srgbClr>
                </a:solidFill>
                <a:latin typeface="Calibri"/>
              </a:rPr>
              <a:t>su</a:t>
            </a:r>
            <a:r>
              <a:rPr lang="en-US" sz="1000" dirty="0">
                <a:solidFill>
                  <a:srgbClr val="000000">
                    <a:alpha val="100000"/>
                  </a:srgbClr>
                </a:solidFill>
                <a:latin typeface="Calibri"/>
              </a:rPr>
              <a:t> </a:t>
            </a:r>
            <a:r>
              <a:rPr lang="en-US" sz="1000" dirty="0" err="1">
                <a:solidFill>
                  <a:srgbClr val="000000">
                    <a:alpha val="100000"/>
                  </a:srgbClr>
                </a:solidFill>
                <a:latin typeface="Calibri"/>
              </a:rPr>
              <a:t>relevancia</a:t>
            </a:r>
            <a:r>
              <a:rPr lang="en-US" sz="1000" dirty="0">
                <a:solidFill>
                  <a:srgbClr val="000000">
                    <a:alpha val="100000"/>
                  </a:srgbClr>
                </a:solidFill>
                <a:latin typeface="Calibri"/>
              </a:rPr>
              <a:t> para Uruguay</a:t>
            </a:r>
          </a:p>
          <a:p>
            <a:pPr fontAlgn="base"/>
            <a:endParaRPr lang="en-US" sz="1000" dirty="0">
              <a:solidFill>
                <a:srgbClr val="000000">
                  <a:alpha val="100000"/>
                </a:srgbClr>
              </a:solidFill>
              <a:latin typeface="Calibri"/>
            </a:endParaRPr>
          </a:p>
          <a:p>
            <a:pPr fontAlgn="base"/>
            <a:r>
              <a:rPr lang="en-US" sz="1000" dirty="0">
                <a:solidFill>
                  <a:srgbClr val="000000">
                    <a:alpha val="100000"/>
                  </a:srgbClr>
                </a:solidFill>
                <a:latin typeface="Calibri"/>
              </a:rPr>
              <a:t>Source:
            Board of Governors of the Federal Reserve System (US)
Release:
            H.15 Selected Interest Rates
Units: 
Percent, Not Seasonally Adjusted
Frequency: 
          Weekly, Ending Wednesday
Averages of daily figures. For additional historical federal funds rate data, please see  Daily Federal Funds Rate from 1928-1954.The federal funds rate is the interest rate at which depository institutions trade federal funds (balances held at Federal Reserve Banks) with each other overnight. When a depository institution has surplus balances in its reserve account, it lends to other banks in need of larger balances. In simpler terms, a bank with excess cash, which is often referred to as liquidity, will lend to another bank that needs to quickly raise liquidity. (1) The rate that the borrowing institution pays to the lending institution is determined between the two banks; the weighted average rate for all of these types of negotiations is called the effective federal funds rate.(2) The effective federal funds rate is essentially determined by the market but is influenced by the Federal Reserve through open market operations to reach the federal funds rate target.(2)The Federal Open Market Committee (FOMC) meets eight times a year to determine the federal funds target rate. As previously stated, this rate influences the effective federal funds rate through open market operations or by buying and selling of government bonds (government debt).(2) More specifically, the Federal Reserve decreases liquidity by selling government bonds, thereby raising the federal funds rate because banks have less liquidity to trade with other banks. Similarly, the Federal Reserve can increase liquidity by buying government bonds, decreasing the federal funds rate because banks have excess liquidity for trade. Whether the Federal Reserve wants to buy or sell bonds depends on the state of the economy. If the FOMC believes the economy is growing too fast and inflation pressures are inconsistent with the dual mandate of the Federal Reserve, the Committee may set a higher federal funds rate target to temper economic activity. In the opposing scenario, the FOMC may set a lower federal funds rate target to spur greater economic activity. Therefore, the FOMC must observe the current state of the economy to determine the best course of monetary policy that will maximize economic growth while adhering to the dual mandate set forth by Congress. In making its monetary policy decisions, the FOMC considers a wealth of economic data, such as: trends in prices and wages, employment, consumer spending and income, business investments, and foreign exchange </a:t>
            </a:r>
            <a:r>
              <a:rPr lang="en-US" sz="1000" dirty="0" err="1">
                <a:solidFill>
                  <a:srgbClr val="000000">
                    <a:alpha val="100000"/>
                  </a:srgbClr>
                </a:solidFill>
                <a:latin typeface="Calibri"/>
              </a:rPr>
              <a:t>markets.The</a:t>
            </a:r>
            <a:r>
              <a:rPr lang="en-US" sz="1000" dirty="0">
                <a:solidFill>
                  <a:srgbClr val="000000">
                    <a:alpha val="100000"/>
                  </a:srgbClr>
                </a:solidFill>
                <a:latin typeface="Calibri"/>
              </a:rPr>
              <a:t> federal funds rate is the central interest rate in the U.S. financial market. It influences other interest rates such as the prime rate, which is the rate banks charge their customers with higher credit ratings. Additionally, the federal funds rate indirectly influences longer- term interest rates such as mortgages, loans, and savings, all of which are very important to consumer wealth and confidence.(2)References(1) Federal Reserve Bank of New York. "Federal funds." </a:t>
            </a:r>
            <a:r>
              <a:rPr lang="en-US" sz="1000" dirty="0" err="1">
                <a:solidFill>
                  <a:srgbClr val="000000">
                    <a:alpha val="100000"/>
                  </a:srgbClr>
                </a:solidFill>
                <a:latin typeface="Calibri"/>
              </a:rPr>
              <a:t>Fedpoints</a:t>
            </a:r>
            <a:r>
              <a:rPr lang="en-US" sz="1000" dirty="0">
                <a:solidFill>
                  <a:srgbClr val="000000">
                    <a:alpha val="100000"/>
                  </a:srgbClr>
                </a:solidFill>
                <a:latin typeface="Calibri"/>
              </a:rPr>
              <a:t>, August 2007.(2) Board of Governors of the Federal Reserve System. "Monetary Policy".
Board of Governors of the Federal Reserve System (US),
                    Federal Funds Effective Rate [FF],
                    retrieved from FRED,
                    Federal Reserve Bank of St. Louis;
                    https://fred.stlouisfed.org/series/FF,
                    October 24, 2023.
Source:
            U.S. Bureau of Labor Statistics
Release:
            Consumer Price Index
Units: 
Index 1982-1984=100, Seasonally Adjusted
Frequency: 
          Monthly
The Consumer Price Index for All Urban Consumers: All Items (CPIAUCSL) is a price index of a basket of goods and services paid by urban consumers. Percent changes in the price index measure the inflation rate between any two time periods. The most common inflation metric is the percent change from one year ago. It can also represent the buying habits of urban consumers. This particular index includes roughly 88 percent of the total population, accounting for wage earners, clerical workers, technical workers, self-employed, short-term workers, unemployed, retirees, and those not in the labor force.
The CPIs are based on prices for food, clothing, shelter, and fuels; transportation fares; service fees (e.g., water and sewer service); and sales taxes. Prices are collected monthly from about 4,000 housing units and approximately 26,000 retail establishments across 87 urban areas. To calculate the index, price changes are averaged with weights representing their importance in the spending of the particular group. The index measures price changes (as a percent change) from a predetermined reference date. In addition to the original unadjusted index distributed, the Bureau of Labor Statistics also releases a seasonally adjusted index. The unadjusted series reflects all factors that may influence a change in prices. However, it can be very useful to look at the seasonally adjusted CPI, which removes the effects of seasonal changes, such as weather, school year, production cycles, and holidays.
The CPI can be used to recognize periods of inflation and deflation. Significant increases in the CPI within a short time frame might indicate a period of inflation, and significant decreases in CPI within a short time frame might indicate a period of deflation. However, because the CPI includes volatile food and oil prices, it might not be a reliable measure of inflationary and deflationary periods. For a more accurate detection, the core CPI (CPILFESL) is often used. When using the CPI, please note that it is not applicable to all consumers and should not be used to determine relative living costs. Additionally, the CPI is a statistical measure vulnerable to sampling error since it is based on a sample of prices and not the complete average.
For more information on the consumer price indexes, see:  
Bureau of Economic Analysis. "CPI Detailed Report." 2013.  
Handbook of Methods  
Understanding the CPI: Frequently Asked Questions
U.S. Bureau of Labor Statistics,
                    Consumer Price Index for All Urban Consumers: All Items in U.S. City Average [CPIAUCSL],
                    retrieved from FRED,
                    Federal Reserve Bank of St. Louis;
                    https://fred.stlouisfed.org/series/CPIAUCSL,
                    October 24, 2023.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Antes de ir a </a:t>
            </a:r>
            <a:r>
              <a:rPr lang="es-ES_tradnl" dirty="0" err="1"/>
              <a:t>cuassas</a:t>
            </a:r>
            <a:r>
              <a:rPr lang="es-ES_tradnl" dirty="0"/>
              <a:t> y lecciones, es pertinente</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4</a:t>
            </a:fld>
            <a:endParaRPr lang="es-ES_tradnl"/>
          </a:p>
        </p:txBody>
      </p:sp>
    </p:spTree>
    <p:extLst>
      <p:ext uri="{BB962C8B-B14F-4D97-AF65-F5344CB8AC3E}">
        <p14:creationId xmlns:p14="http://schemas.microsoft.com/office/powerpoint/2010/main" val="3503316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A vuelo de pájaro, una breve historia del pensamiento macro reciente… </a:t>
            </a:r>
            <a:r>
              <a:rPr lang="es-ES_tradnl" dirty="0" err="1"/>
              <a:t>Patinkin</a:t>
            </a:r>
            <a:r>
              <a:rPr lang="es-ES_tradnl" dirty="0"/>
              <a:t> no es reciente, representativo del pensamiento del siglo XX, pero notar su relación con Woodford</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5</a:t>
            </a:fld>
            <a:endParaRPr lang="es-ES_tradnl"/>
          </a:p>
        </p:txBody>
      </p:sp>
    </p:spTree>
    <p:extLst>
      <p:ext uri="{BB962C8B-B14F-4D97-AF65-F5344CB8AC3E}">
        <p14:creationId xmlns:p14="http://schemas.microsoft.com/office/powerpoint/2010/main" val="258015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Después de algunos intentos fallidos, la profesión se movió al control de tasas de interés como instrumento de política monetaria en vez del control de los agregados monetarios</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6</a:t>
            </a:fld>
            <a:endParaRPr lang="es-ES_tradnl"/>
          </a:p>
        </p:txBody>
      </p:sp>
    </p:spTree>
    <p:extLst>
      <p:ext uri="{BB962C8B-B14F-4D97-AF65-F5344CB8AC3E}">
        <p14:creationId xmlns:p14="http://schemas.microsoft.com/office/powerpoint/2010/main" val="107794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Continuando con la reseña del marco de políticas </a:t>
            </a:r>
            <a:r>
              <a:rPr lang="es-UY" dirty="0" err="1"/>
              <a:t>exitosohacemos</a:t>
            </a:r>
            <a:r>
              <a:rPr lang="es-UY" dirty="0"/>
              <a:t> un breve sketch del modelo NK, familiar para muchos de </a:t>
            </a:r>
            <a:r>
              <a:rPr lang="es-UY" dirty="0" err="1"/>
              <a:t>uds.</a:t>
            </a:r>
            <a:endParaRPr lang="es-UY" dirty="0"/>
          </a:p>
        </p:txBody>
      </p:sp>
      <p:sp>
        <p:nvSpPr>
          <p:cNvPr id="4" name="Slide Number Placeholder 3"/>
          <p:cNvSpPr>
            <a:spLocks noGrp="1"/>
          </p:cNvSpPr>
          <p:nvPr>
            <p:ph type="sldNum" sz="quarter" idx="5"/>
          </p:nvPr>
        </p:nvSpPr>
        <p:spPr/>
        <p:txBody>
          <a:bodyPr/>
          <a:lstStyle/>
          <a:p>
            <a:fld id="{B534E8B2-98C6-0D4C-93EA-8FF9AA241E8E}" type="slidenum">
              <a:rPr lang="es-ES_tradnl" smtClean="0"/>
              <a:t>7</a:t>
            </a:fld>
            <a:endParaRPr lang="es-ES_tradnl"/>
          </a:p>
        </p:txBody>
      </p:sp>
    </p:spTree>
    <p:extLst>
      <p:ext uri="{BB962C8B-B14F-4D97-AF65-F5344CB8AC3E}">
        <p14:creationId xmlns:p14="http://schemas.microsoft.com/office/powerpoint/2010/main" val="4248006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Pocas dudas sobre curva IS: sea consumo o </a:t>
            </a:r>
            <a:r>
              <a:rPr lang="es-UY" dirty="0" err="1"/>
              <a:t>inversion</a:t>
            </a:r>
            <a:r>
              <a:rPr lang="es-UY" dirty="0"/>
              <a:t> que caen con aumento de tasa. Curva de {</a:t>
            </a:r>
            <a:r>
              <a:rPr lang="es-UY" dirty="0" err="1"/>
              <a:t>hillips</a:t>
            </a:r>
            <a:r>
              <a:rPr lang="es-UY" dirty="0"/>
              <a:t> es mas cuestionada y evidencia empírica menos contundentes; demanda podría sustituirse por desempleo con </a:t>
            </a:r>
            <a:r>
              <a:rPr lang="es-UY" dirty="0" err="1"/>
              <a:t>coef</a:t>
            </a:r>
            <a:r>
              <a:rPr lang="es-UY" dirty="0"/>
              <a:t> de signo opuesto, y expectativas </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8</a:t>
            </a:fld>
            <a:endParaRPr lang="es-ES_tradnl"/>
          </a:p>
        </p:txBody>
      </p:sp>
    </p:spTree>
    <p:extLst>
      <p:ext uri="{BB962C8B-B14F-4D97-AF65-F5344CB8AC3E}">
        <p14:creationId xmlns:p14="http://schemas.microsoft.com/office/powerpoint/2010/main" val="2904472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Una mas antes de ir a causas: ampliaciones del modelo usados por gran mayoría de </a:t>
            </a:r>
            <a:r>
              <a:rPr lang="es-UY" dirty="0" err="1"/>
              <a:t>BCs</a:t>
            </a:r>
            <a:endParaRPr lang="es-UY" dirty="0"/>
          </a:p>
        </p:txBody>
      </p:sp>
      <p:sp>
        <p:nvSpPr>
          <p:cNvPr id="4" name="Slide Number Placeholder 3"/>
          <p:cNvSpPr>
            <a:spLocks noGrp="1"/>
          </p:cNvSpPr>
          <p:nvPr>
            <p:ph type="sldNum" sz="quarter" idx="5"/>
          </p:nvPr>
        </p:nvSpPr>
        <p:spPr/>
        <p:txBody>
          <a:bodyPr/>
          <a:lstStyle/>
          <a:p>
            <a:fld id="{B534E8B2-98C6-0D4C-93EA-8FF9AA241E8E}" type="slidenum">
              <a:rPr lang="es-ES_tradnl" smtClean="0"/>
              <a:t>10</a:t>
            </a:fld>
            <a:endParaRPr lang="es-ES_tradnl"/>
          </a:p>
        </p:txBody>
      </p:sp>
    </p:spTree>
    <p:extLst>
      <p:ext uri="{BB962C8B-B14F-4D97-AF65-F5344CB8AC3E}">
        <p14:creationId xmlns:p14="http://schemas.microsoft.com/office/powerpoint/2010/main" val="151369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Y" dirty="0"/>
              <a:t>“Back </a:t>
            </a:r>
            <a:r>
              <a:rPr lang="es-UY" dirty="0" err="1"/>
              <a:t>of</a:t>
            </a:r>
            <a:r>
              <a:rPr lang="es-UY" dirty="0"/>
              <a:t> </a:t>
            </a:r>
            <a:r>
              <a:rPr lang="es-UY" dirty="0" err="1"/>
              <a:t>the</a:t>
            </a:r>
            <a:r>
              <a:rPr lang="es-UY" dirty="0"/>
              <a:t> </a:t>
            </a:r>
            <a:r>
              <a:rPr lang="es-UY" dirty="0" err="1"/>
              <a:t>envelope</a:t>
            </a:r>
            <a:r>
              <a:rPr lang="es-UY" dirty="0"/>
              <a:t>” de Summers no es correcto porque debería sustraer retiro de programas de 2020</a:t>
            </a:r>
          </a:p>
        </p:txBody>
      </p:sp>
      <p:sp>
        <p:nvSpPr>
          <p:cNvPr id="4" name="Slide Number Placeholder 3"/>
          <p:cNvSpPr>
            <a:spLocks noGrp="1"/>
          </p:cNvSpPr>
          <p:nvPr>
            <p:ph type="sldNum" sz="quarter" idx="5"/>
          </p:nvPr>
        </p:nvSpPr>
        <p:spPr/>
        <p:txBody>
          <a:bodyPr/>
          <a:lstStyle/>
          <a:p>
            <a:fld id="{B534E8B2-98C6-0D4C-93EA-8FF9AA241E8E}" type="slidenum">
              <a:rPr lang="es-ES_tradnl" smtClean="0"/>
              <a:t>11</a:t>
            </a:fld>
            <a:endParaRPr lang="es-ES_tradnl"/>
          </a:p>
        </p:txBody>
      </p:sp>
    </p:spTree>
    <p:extLst>
      <p:ext uri="{BB962C8B-B14F-4D97-AF65-F5344CB8AC3E}">
        <p14:creationId xmlns:p14="http://schemas.microsoft.com/office/powerpoint/2010/main" val="4131825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D622-B48E-0AD2-175A-460CB671B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35970791-0DB5-E59D-19A2-5C5992178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C9DA8F04-9FE5-F5A8-96B8-725ED6927F50}"/>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5" name="Footer Placeholder 4">
            <a:extLst>
              <a:ext uri="{FF2B5EF4-FFF2-40B4-BE49-F238E27FC236}">
                <a16:creationId xmlns:a16="http://schemas.microsoft.com/office/drawing/2014/main" id="{C690771C-E389-EB3A-A948-E121B5059469}"/>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3BBBE3C2-FB6A-89C9-C9D8-AC22A4B91C7F}"/>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1528430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1CB8-40BE-A8C9-C4A6-A7211333C2E9}"/>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386A9C76-B18D-5D9B-1895-BE9C19A893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2D8CEE9C-1E91-6425-3A04-CE524873EC7C}"/>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5" name="Footer Placeholder 4">
            <a:extLst>
              <a:ext uri="{FF2B5EF4-FFF2-40B4-BE49-F238E27FC236}">
                <a16:creationId xmlns:a16="http://schemas.microsoft.com/office/drawing/2014/main" id="{22D678BE-8E05-4893-D41D-817E978296DB}"/>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203A0105-A844-15DD-B253-E3875701AEB5}"/>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347280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11CDD-514F-8876-4468-B3B32BEF6E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FF6C3170-71F0-AB0F-F827-E51C36FBB5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74D54F54-8E06-8BE4-53ED-9CD6FF31DBF9}"/>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5" name="Footer Placeholder 4">
            <a:extLst>
              <a:ext uri="{FF2B5EF4-FFF2-40B4-BE49-F238E27FC236}">
                <a16:creationId xmlns:a16="http://schemas.microsoft.com/office/drawing/2014/main" id="{CB16C12B-4EB8-60FB-A266-F95134782DAE}"/>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DB638DC4-83F4-25F8-F56C-DFF769D2762B}"/>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160383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251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362D-16ED-C1E2-2E20-C27951E0C32C}"/>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C2C3363-34FC-E5D2-91C2-0E51C993D0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75D6E21F-5257-6338-D0B4-EE0A16DBF6CC}"/>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5" name="Footer Placeholder 4">
            <a:extLst>
              <a:ext uri="{FF2B5EF4-FFF2-40B4-BE49-F238E27FC236}">
                <a16:creationId xmlns:a16="http://schemas.microsoft.com/office/drawing/2014/main" id="{7FE5C2E0-2B73-1321-E6FB-D51C38738C9D}"/>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378D6940-B82F-D36B-FCE6-3B31CC476032}"/>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8955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1394-DDC3-BACC-DF37-C522B3D778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551D39E6-303C-199C-0CA9-F5E9FCE2C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0CBA8B-CCE1-3390-9256-72ADFFE88B85}"/>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5" name="Footer Placeholder 4">
            <a:extLst>
              <a:ext uri="{FF2B5EF4-FFF2-40B4-BE49-F238E27FC236}">
                <a16:creationId xmlns:a16="http://schemas.microsoft.com/office/drawing/2014/main" id="{30959B8E-A1F9-F25A-49D7-BD82B67441F5}"/>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72DABFBE-3B38-B1E4-5AEF-078237ACF5A2}"/>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891820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B964-C0FC-6453-8002-DA78ED26C166}"/>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AD11A98C-9924-10E4-9FA2-611C788CED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B7FBA8B0-1799-CD08-49C7-803C0E2D58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DA93F12E-E36F-1A6E-AEE0-920DA6A6D866}"/>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6" name="Footer Placeholder 5">
            <a:extLst>
              <a:ext uri="{FF2B5EF4-FFF2-40B4-BE49-F238E27FC236}">
                <a16:creationId xmlns:a16="http://schemas.microsoft.com/office/drawing/2014/main" id="{D7C0A73B-0729-EAC6-76E7-DF762C27008E}"/>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9DDC9306-700E-E3FA-7CDD-D36BAEDF92C6}"/>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325859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AADE-75D5-D490-2F0C-A6E870824D19}"/>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41B6DC42-F26C-15CB-4B9B-F064C85CD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3DEF9-A1BA-E2EA-270E-D984BE42F7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211BD1A4-194F-8A3F-782E-B2BAA24E5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A6371-AB67-D85C-86F4-12D660BC6C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4B937DE2-381D-3725-3503-29DCFAB520A7}"/>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8" name="Footer Placeholder 7">
            <a:extLst>
              <a:ext uri="{FF2B5EF4-FFF2-40B4-BE49-F238E27FC236}">
                <a16:creationId xmlns:a16="http://schemas.microsoft.com/office/drawing/2014/main" id="{800620AC-3DF9-B48C-8EFE-0B951CA729A2}"/>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DF7284EB-97C9-5AB0-8F1B-22A357A3224F}"/>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828039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F11-E43F-B9AE-C04C-4109C772A237}"/>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2107BF45-BC50-9C1B-700E-5770707FD095}"/>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4" name="Footer Placeholder 3">
            <a:extLst>
              <a:ext uri="{FF2B5EF4-FFF2-40B4-BE49-F238E27FC236}">
                <a16:creationId xmlns:a16="http://schemas.microsoft.com/office/drawing/2014/main" id="{74961BBE-29DF-257B-D7E8-FA10B6BEFF5D}"/>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A391C6DC-F09A-C135-2DAA-1C24BBE5FAA6}"/>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159555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E0A12-C317-7E97-400D-4DD415B472E8}"/>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3" name="Footer Placeholder 2">
            <a:extLst>
              <a:ext uri="{FF2B5EF4-FFF2-40B4-BE49-F238E27FC236}">
                <a16:creationId xmlns:a16="http://schemas.microsoft.com/office/drawing/2014/main" id="{3CD7911F-3A89-501D-A667-653C6195CC4E}"/>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EB92ED2B-8677-6B37-0952-581CBE90EDD6}"/>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56912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C22-7404-5849-9A1B-2C1724039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1307AABA-3AAC-6E7B-488A-13C6CED57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BBE258F7-CC6E-65F8-61C4-B78F234C2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39BF2-4CAE-266C-0AD0-DA28C33C2546}"/>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6" name="Footer Placeholder 5">
            <a:extLst>
              <a:ext uri="{FF2B5EF4-FFF2-40B4-BE49-F238E27FC236}">
                <a16:creationId xmlns:a16="http://schemas.microsoft.com/office/drawing/2014/main" id="{0E6B5852-739B-ABED-BD05-9FCFFEDDCC33}"/>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411C27F9-8431-4047-E279-2C809BEA87E0}"/>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151835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F6855-F064-8536-E702-F122B1AC4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502051E6-F097-3790-8ECB-1D15537CDD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5289C013-ACCC-9A5E-F4DA-1046F9B29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5C9F9-BCE3-A219-92A2-A19CCBBE59F2}"/>
              </a:ext>
            </a:extLst>
          </p:cNvPr>
          <p:cNvSpPr>
            <a:spLocks noGrp="1"/>
          </p:cNvSpPr>
          <p:nvPr>
            <p:ph type="dt" sz="half" idx="10"/>
          </p:nvPr>
        </p:nvSpPr>
        <p:spPr/>
        <p:txBody>
          <a:bodyPr/>
          <a:lstStyle/>
          <a:p>
            <a:fld id="{B4195A76-9A74-5D4E-88F9-B143F193C703}" type="datetimeFigureOut">
              <a:rPr lang="es-ES_tradnl" smtClean="0"/>
              <a:t>05/12/2023</a:t>
            </a:fld>
            <a:endParaRPr lang="es-ES_tradnl"/>
          </a:p>
        </p:txBody>
      </p:sp>
      <p:sp>
        <p:nvSpPr>
          <p:cNvPr id="6" name="Footer Placeholder 5">
            <a:extLst>
              <a:ext uri="{FF2B5EF4-FFF2-40B4-BE49-F238E27FC236}">
                <a16:creationId xmlns:a16="http://schemas.microsoft.com/office/drawing/2014/main" id="{52C332A1-7CA9-7A71-E20C-A016F78AA50C}"/>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4169B702-39AE-58D8-6E8A-852F74DC4E8C}"/>
              </a:ext>
            </a:extLst>
          </p:cNvPr>
          <p:cNvSpPr>
            <a:spLocks noGrp="1"/>
          </p:cNvSpPr>
          <p:nvPr>
            <p:ph type="sldNum" sz="quarter" idx="12"/>
          </p:nvPr>
        </p:nvSpPr>
        <p:spPr/>
        <p:txBody>
          <a:body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361158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958C4-79F7-4654-73B7-DE085B25A5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95FE26FE-7217-85CF-3667-DDEF77A42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5D34DA4F-2449-EDB3-E5E7-A0F51B75A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95A76-9A74-5D4E-88F9-B143F193C703}" type="datetimeFigureOut">
              <a:rPr lang="es-ES_tradnl" smtClean="0"/>
              <a:t>05/12/2023</a:t>
            </a:fld>
            <a:endParaRPr lang="es-ES_tradnl"/>
          </a:p>
        </p:txBody>
      </p:sp>
      <p:sp>
        <p:nvSpPr>
          <p:cNvPr id="5" name="Footer Placeholder 4">
            <a:extLst>
              <a:ext uri="{FF2B5EF4-FFF2-40B4-BE49-F238E27FC236}">
                <a16:creationId xmlns:a16="http://schemas.microsoft.com/office/drawing/2014/main" id="{CB8B1B64-1BBF-99BB-4937-20B076D229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E88987AD-9ECC-C71D-A514-FA9C925D8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C89ECB-DBF5-CF42-8EFB-5DFB0A24486A}" type="slidenum">
              <a:rPr lang="es-ES_tradnl" smtClean="0"/>
              <a:t>‹#›</a:t>
            </a:fld>
            <a:endParaRPr lang="es-ES_tradnl"/>
          </a:p>
        </p:txBody>
      </p:sp>
    </p:spTree>
    <p:extLst>
      <p:ext uri="{BB962C8B-B14F-4D97-AF65-F5344CB8AC3E}">
        <p14:creationId xmlns:p14="http://schemas.microsoft.com/office/powerpoint/2010/main" val="4182356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fred.stlouisfed.org/graph/?g=1aAeW"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C74C-38C5-4DC2-9DC0-1E05DA520635}"/>
              </a:ext>
            </a:extLst>
          </p:cNvPr>
          <p:cNvSpPr>
            <a:spLocks noGrp="1"/>
          </p:cNvSpPr>
          <p:nvPr>
            <p:ph type="ctrTitle"/>
          </p:nvPr>
        </p:nvSpPr>
        <p:spPr>
          <a:xfrm>
            <a:off x="1524000" y="1607272"/>
            <a:ext cx="9144000" cy="2387600"/>
          </a:xfrm>
        </p:spPr>
        <p:txBody>
          <a:bodyPr/>
          <a:lstStyle/>
          <a:p>
            <a:r>
              <a:rPr lang="es-ES_tradnl" dirty="0"/>
              <a:t>Inflación, Política Monetaria y Política Fiscal</a:t>
            </a:r>
          </a:p>
        </p:txBody>
      </p:sp>
      <p:sp>
        <p:nvSpPr>
          <p:cNvPr id="3" name="Subtitle 2">
            <a:extLst>
              <a:ext uri="{FF2B5EF4-FFF2-40B4-BE49-F238E27FC236}">
                <a16:creationId xmlns:a16="http://schemas.microsoft.com/office/drawing/2014/main" id="{4E8C956C-88F1-C81A-3869-A4CD4A8C0F84}"/>
              </a:ext>
            </a:extLst>
          </p:cNvPr>
          <p:cNvSpPr>
            <a:spLocks noGrp="1"/>
          </p:cNvSpPr>
          <p:nvPr>
            <p:ph type="subTitle" idx="1"/>
          </p:nvPr>
        </p:nvSpPr>
        <p:spPr>
          <a:xfrm>
            <a:off x="1524000" y="4447308"/>
            <a:ext cx="9144000" cy="1343891"/>
          </a:xfrm>
        </p:spPr>
        <p:txBody>
          <a:bodyPr/>
          <a:lstStyle/>
          <a:p>
            <a:r>
              <a:rPr lang="es-ES_tradnl" dirty="0"/>
              <a:t>Jorge Roldós</a:t>
            </a:r>
          </a:p>
          <a:p>
            <a:r>
              <a:rPr lang="es-ES_tradnl" dirty="0"/>
              <a:t>Diciembre de 2023</a:t>
            </a:r>
          </a:p>
          <a:p>
            <a:r>
              <a:rPr lang="es-ES_tradnl" dirty="0"/>
              <a:t>Academia Nacional de Economía</a:t>
            </a:r>
          </a:p>
        </p:txBody>
      </p:sp>
    </p:spTree>
    <p:extLst>
      <p:ext uri="{BB962C8B-B14F-4D97-AF65-F5344CB8AC3E}">
        <p14:creationId xmlns:p14="http://schemas.microsoft.com/office/powerpoint/2010/main" val="34975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35AA-AFC7-CD77-8C89-53A216715010}"/>
              </a:ext>
            </a:extLst>
          </p:cNvPr>
          <p:cNvSpPr>
            <a:spLocks noGrp="1"/>
          </p:cNvSpPr>
          <p:nvPr>
            <p:ph type="title"/>
          </p:nvPr>
        </p:nvSpPr>
        <p:spPr>
          <a:xfrm>
            <a:off x="838200" y="365126"/>
            <a:ext cx="10515600" cy="793974"/>
          </a:xfrm>
        </p:spPr>
        <p:txBody>
          <a:bodyPr/>
          <a:lstStyle/>
          <a:p>
            <a:r>
              <a:rPr lang="es-ES_tradnl" b="1" i="1" dirty="0" err="1"/>
              <a:t>II.b</a:t>
            </a:r>
            <a:r>
              <a:rPr lang="es-ES_tradnl" b="1" i="1" dirty="0"/>
              <a:t>.   El uso del </a:t>
            </a:r>
            <a:r>
              <a:rPr lang="es-ES_tradnl" b="1" i="1"/>
              <a:t>modelo Neo-Keynesiano</a:t>
            </a:r>
            <a:endParaRPr lang="es-ES_tradnl" b="1" i="1" dirty="0"/>
          </a:p>
        </p:txBody>
      </p:sp>
      <p:sp>
        <p:nvSpPr>
          <p:cNvPr id="3" name="Content Placeholder 2">
            <a:extLst>
              <a:ext uri="{FF2B5EF4-FFF2-40B4-BE49-F238E27FC236}">
                <a16:creationId xmlns:a16="http://schemas.microsoft.com/office/drawing/2014/main" id="{DB03A488-AF21-21DA-B41F-699A7E4ED169}"/>
              </a:ext>
            </a:extLst>
          </p:cNvPr>
          <p:cNvSpPr>
            <a:spLocks noGrp="1"/>
          </p:cNvSpPr>
          <p:nvPr>
            <p:ph idx="1"/>
          </p:nvPr>
        </p:nvSpPr>
        <p:spPr>
          <a:xfrm>
            <a:off x="838200" y="1689903"/>
            <a:ext cx="10515600" cy="4487059"/>
          </a:xfrm>
        </p:spPr>
        <p:txBody>
          <a:bodyPr>
            <a:normAutofit/>
          </a:bodyPr>
          <a:lstStyle/>
          <a:p>
            <a:r>
              <a:rPr lang="es-ES_tradnl" dirty="0">
                <a:latin typeface="+mj-lt"/>
              </a:rPr>
              <a:t>Versiones ampliadas de este modelo se usan en todo el </a:t>
            </a:r>
            <a:r>
              <a:rPr lang="es-ES_tradnl" b="1" i="1" dirty="0">
                <a:latin typeface="+mj-lt"/>
              </a:rPr>
              <a:t>proceso de política monetaria</a:t>
            </a:r>
            <a:r>
              <a:rPr lang="es-ES_tradnl" dirty="0">
                <a:latin typeface="+mj-lt"/>
              </a:rPr>
              <a:t>: para proyectar la economía, para ver el impacto de distintos “shocks” y para discutir (internamente) la reacción de política</a:t>
            </a:r>
          </a:p>
          <a:p>
            <a:pPr lvl="7"/>
            <a:endParaRPr lang="es-ES_tradnl" dirty="0">
              <a:latin typeface="+mj-lt"/>
            </a:endParaRPr>
          </a:p>
          <a:p>
            <a:r>
              <a:rPr lang="es-ES_tradnl" dirty="0">
                <a:latin typeface="+mj-lt"/>
              </a:rPr>
              <a:t>Se usa también en la </a:t>
            </a:r>
            <a:r>
              <a:rPr lang="es-ES_tradnl" b="1" i="1" dirty="0">
                <a:latin typeface="+mj-lt"/>
              </a:rPr>
              <a:t>comunicación</a:t>
            </a:r>
            <a:r>
              <a:rPr lang="es-ES_tradnl" dirty="0">
                <a:latin typeface="+mj-lt"/>
              </a:rPr>
              <a:t> de las decisiones de política, para que los analistas del mercado financiero y otros agentes entiendan el sentido de la política y lo incorporen en su formación de </a:t>
            </a:r>
            <a:r>
              <a:rPr lang="es-ES_tradnl" b="1" i="1" dirty="0">
                <a:latin typeface="+mj-lt"/>
              </a:rPr>
              <a:t>expectativas sobre la inflación futura </a:t>
            </a:r>
          </a:p>
          <a:p>
            <a:pPr lvl="8"/>
            <a:endParaRPr lang="es-ES_tradnl" b="1" i="1" dirty="0">
              <a:latin typeface="+mj-lt"/>
            </a:endParaRPr>
          </a:p>
          <a:p>
            <a:r>
              <a:rPr lang="es-ES_tradnl" dirty="0">
                <a:latin typeface="+mj-lt"/>
              </a:rPr>
              <a:t>Y estas últimas </a:t>
            </a:r>
            <a:r>
              <a:rPr lang="es-ES_tradnl" b="1" i="1" dirty="0">
                <a:latin typeface="+mj-lt"/>
              </a:rPr>
              <a:t>expectativas sobre la inflación futura </a:t>
            </a:r>
            <a:r>
              <a:rPr lang="es-ES_tradnl" dirty="0">
                <a:latin typeface="+mj-lt"/>
              </a:rPr>
              <a:t>son cada vez más importantes en la determinación de la inflación presente </a:t>
            </a:r>
          </a:p>
        </p:txBody>
      </p:sp>
    </p:spTree>
    <p:extLst>
      <p:ext uri="{BB962C8B-B14F-4D97-AF65-F5344CB8AC3E}">
        <p14:creationId xmlns:p14="http://schemas.microsoft.com/office/powerpoint/2010/main" val="19768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FBC7-8651-D03D-F173-DF9960D4D7F5}"/>
              </a:ext>
            </a:extLst>
          </p:cNvPr>
          <p:cNvSpPr>
            <a:spLocks noGrp="1"/>
          </p:cNvSpPr>
          <p:nvPr>
            <p:ph type="title"/>
          </p:nvPr>
        </p:nvSpPr>
        <p:spPr>
          <a:xfrm>
            <a:off x="415636" y="194144"/>
            <a:ext cx="10938164" cy="976565"/>
          </a:xfrm>
        </p:spPr>
        <p:txBody>
          <a:bodyPr/>
          <a:lstStyle/>
          <a:p>
            <a:r>
              <a:rPr lang="es-ES_tradnl" b="1" i="1" dirty="0"/>
              <a:t>III.   Causas del rebrote inflacionario 2021-2023</a:t>
            </a:r>
          </a:p>
        </p:txBody>
      </p:sp>
      <p:sp>
        <p:nvSpPr>
          <p:cNvPr id="3" name="Content Placeholder 2">
            <a:extLst>
              <a:ext uri="{FF2B5EF4-FFF2-40B4-BE49-F238E27FC236}">
                <a16:creationId xmlns:a16="http://schemas.microsoft.com/office/drawing/2014/main" id="{5BC78159-5587-C76F-4605-70BB71A72B88}"/>
              </a:ext>
            </a:extLst>
          </p:cNvPr>
          <p:cNvSpPr>
            <a:spLocks noGrp="1"/>
          </p:cNvSpPr>
          <p:nvPr>
            <p:ph idx="1"/>
          </p:nvPr>
        </p:nvSpPr>
        <p:spPr>
          <a:xfrm>
            <a:off x="1076739" y="1396212"/>
            <a:ext cx="9856304" cy="5137110"/>
          </a:xfrm>
        </p:spPr>
        <p:txBody>
          <a:bodyPr>
            <a:normAutofit fontScale="92500" lnSpcReduction="10000"/>
          </a:bodyPr>
          <a:lstStyle/>
          <a:p>
            <a:r>
              <a:rPr lang="es-ES_tradnl" dirty="0">
                <a:latin typeface="+mj-lt"/>
              </a:rPr>
              <a:t>Son muchas, pero podemos resumirlas o agruparlas en:  </a:t>
            </a:r>
            <a:r>
              <a:rPr lang="es-ES_tradnl" b="1" i="1" dirty="0">
                <a:latin typeface="+mj-lt"/>
              </a:rPr>
              <a:t>shocks</a:t>
            </a:r>
            <a:r>
              <a:rPr lang="es-ES_tradnl" dirty="0">
                <a:latin typeface="+mj-lt"/>
              </a:rPr>
              <a:t> (demanda u oferta), incapacidad y/o </a:t>
            </a:r>
            <a:r>
              <a:rPr lang="es-ES_tradnl" b="1" i="1" dirty="0">
                <a:latin typeface="+mj-lt"/>
              </a:rPr>
              <a:t>errores de política</a:t>
            </a:r>
          </a:p>
          <a:p>
            <a:r>
              <a:rPr lang="es-ES_tradnl" dirty="0">
                <a:latin typeface="+mj-lt"/>
              </a:rPr>
              <a:t>El primer candidato es el </a:t>
            </a:r>
            <a:r>
              <a:rPr lang="es-ES_tradnl" b="1" i="1" dirty="0">
                <a:latin typeface="+mj-lt"/>
              </a:rPr>
              <a:t>shock fiscal</a:t>
            </a:r>
            <a:r>
              <a:rPr lang="es-ES_tradnl" dirty="0">
                <a:latin typeface="+mj-lt"/>
              </a:rPr>
              <a:t>, resultado de varios programas orientados a mitigar los efectos de pandemia:</a:t>
            </a:r>
          </a:p>
          <a:p>
            <a:pPr marL="971550" lvl="1" indent="-514350">
              <a:buFont typeface="+mj-lt"/>
              <a:buAutoNum type="romanLcPeriod"/>
            </a:pPr>
            <a:r>
              <a:rPr lang="es-ES_tradnl" dirty="0">
                <a:latin typeface="+mj-lt"/>
              </a:rPr>
              <a:t>Marzo 2020, </a:t>
            </a:r>
            <a:r>
              <a:rPr lang="es-ES_tradnl" i="1" dirty="0">
                <a:latin typeface="+mj-lt"/>
              </a:rPr>
              <a:t>CARES </a:t>
            </a:r>
            <a:r>
              <a:rPr lang="es-ES_tradnl" i="1" dirty="0" err="1">
                <a:latin typeface="+mj-lt"/>
              </a:rPr>
              <a:t>Act</a:t>
            </a:r>
            <a:r>
              <a:rPr lang="es-ES_tradnl" dirty="0">
                <a:latin typeface="+mj-lt"/>
              </a:rPr>
              <a:t>, USD 2.2 trillones ( ~ 11% PBI)</a:t>
            </a:r>
          </a:p>
          <a:p>
            <a:pPr marL="971550" lvl="1" indent="-514350">
              <a:buFont typeface="+mj-lt"/>
              <a:buAutoNum type="romanLcPeriod"/>
            </a:pPr>
            <a:r>
              <a:rPr lang="es-ES_tradnl" dirty="0">
                <a:latin typeface="+mj-lt"/>
              </a:rPr>
              <a:t>Diciembre 2020, otros USD 0.9 trillones (~ 5% PBI)</a:t>
            </a:r>
          </a:p>
          <a:p>
            <a:pPr marL="971550" lvl="1" indent="-514350">
              <a:buFont typeface="+mj-lt"/>
              <a:buAutoNum type="romanLcPeriod"/>
            </a:pPr>
            <a:r>
              <a:rPr lang="es-ES_tradnl" dirty="0">
                <a:latin typeface="+mj-lt"/>
              </a:rPr>
              <a:t>Marzo 2021, </a:t>
            </a:r>
            <a:r>
              <a:rPr lang="es-ES_tradnl" i="1" dirty="0">
                <a:latin typeface="+mj-lt"/>
              </a:rPr>
              <a:t>American </a:t>
            </a:r>
            <a:r>
              <a:rPr lang="es-ES_tradnl" i="1" dirty="0" err="1">
                <a:latin typeface="+mj-lt"/>
              </a:rPr>
              <a:t>Rescue</a:t>
            </a:r>
            <a:r>
              <a:rPr lang="es-ES_tradnl" i="1" dirty="0">
                <a:latin typeface="+mj-lt"/>
              </a:rPr>
              <a:t> Plan</a:t>
            </a:r>
            <a:r>
              <a:rPr lang="es-ES_tradnl" dirty="0">
                <a:latin typeface="+mj-lt"/>
              </a:rPr>
              <a:t>, USD 1.9 trillones ( ~ 8% PBI)</a:t>
            </a:r>
          </a:p>
          <a:p>
            <a:pPr marL="971550" lvl="1" indent="-514350">
              <a:buFont typeface="+mj-lt"/>
              <a:buAutoNum type="romanLcPeriod"/>
            </a:pPr>
            <a:r>
              <a:rPr lang="es-ES_tradnl" dirty="0">
                <a:latin typeface="+mj-lt"/>
              </a:rPr>
              <a:t>Otros en 2021-22 </a:t>
            </a:r>
          </a:p>
          <a:p>
            <a:r>
              <a:rPr lang="es-ES_tradnl" dirty="0">
                <a:latin typeface="+mj-lt"/>
              </a:rPr>
              <a:t>Larry Summers (Febrero 2021): el estímulo fiscal es aproximadamente </a:t>
            </a:r>
            <a:r>
              <a:rPr lang="es-ES_tradnl" b="1" i="1" dirty="0">
                <a:latin typeface="+mj-lt"/>
              </a:rPr>
              <a:t>3 veces la brecha del PBI</a:t>
            </a:r>
            <a:r>
              <a:rPr lang="es-ES_tradnl" dirty="0">
                <a:latin typeface="+mj-lt"/>
              </a:rPr>
              <a:t>, seguro que se desborda hacia más inflación</a:t>
            </a:r>
          </a:p>
          <a:p>
            <a:r>
              <a:rPr lang="es-ES_tradnl" dirty="0">
                <a:latin typeface="+mj-lt"/>
              </a:rPr>
              <a:t>Pero cuando se profundiza en esa visión uno encuentra que la </a:t>
            </a:r>
            <a:r>
              <a:rPr lang="es-ES_tradnl" b="1" i="1" dirty="0">
                <a:latin typeface="+mj-lt"/>
              </a:rPr>
              <a:t>dinámica de precios y salarios </a:t>
            </a:r>
            <a:r>
              <a:rPr lang="es-ES_tradnl" dirty="0">
                <a:latin typeface="+mj-lt"/>
              </a:rPr>
              <a:t>no es la de Summers o el modelo NK (a través de mercado de trabajo, inflación bajaría solo con fuerte recesión/desempleo)</a:t>
            </a:r>
          </a:p>
        </p:txBody>
      </p:sp>
    </p:spTree>
    <p:extLst>
      <p:ext uri="{BB962C8B-B14F-4D97-AF65-F5344CB8AC3E}">
        <p14:creationId xmlns:p14="http://schemas.microsoft.com/office/powerpoint/2010/main" val="307764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70B4-5D6C-9874-C615-2984F3087EBE}"/>
              </a:ext>
            </a:extLst>
          </p:cNvPr>
          <p:cNvSpPr>
            <a:spLocks noGrp="1"/>
          </p:cNvSpPr>
          <p:nvPr>
            <p:ph type="title"/>
          </p:nvPr>
        </p:nvSpPr>
        <p:spPr>
          <a:xfrm>
            <a:off x="347870" y="146464"/>
            <a:ext cx="10870096" cy="1325563"/>
          </a:xfrm>
        </p:spPr>
        <p:txBody>
          <a:bodyPr>
            <a:normAutofit/>
          </a:bodyPr>
          <a:lstStyle/>
          <a:p>
            <a:r>
              <a:rPr lang="es-ES_tradnl" sz="4000" b="1" i="1" dirty="0"/>
              <a:t>III.  Causas del rebrote inflacionario: shocks de oferta</a:t>
            </a:r>
            <a:endParaRPr lang="es-ES_tradnl" sz="4000" dirty="0"/>
          </a:p>
        </p:txBody>
      </p:sp>
      <p:sp>
        <p:nvSpPr>
          <p:cNvPr id="3" name="Content Placeholder 2">
            <a:extLst>
              <a:ext uri="{FF2B5EF4-FFF2-40B4-BE49-F238E27FC236}">
                <a16:creationId xmlns:a16="http://schemas.microsoft.com/office/drawing/2014/main" id="{8957A8D9-7156-8FFA-1F89-504C796AFFFE}"/>
              </a:ext>
            </a:extLst>
          </p:cNvPr>
          <p:cNvSpPr>
            <a:spLocks noGrp="1"/>
          </p:cNvSpPr>
          <p:nvPr>
            <p:ph idx="1"/>
          </p:nvPr>
        </p:nvSpPr>
        <p:spPr>
          <a:xfrm>
            <a:off x="838200" y="1608881"/>
            <a:ext cx="10515600" cy="4568082"/>
          </a:xfrm>
        </p:spPr>
        <p:txBody>
          <a:bodyPr>
            <a:normAutofit fontScale="92500"/>
          </a:bodyPr>
          <a:lstStyle/>
          <a:p>
            <a:r>
              <a:rPr lang="es-ES_tradnl" dirty="0">
                <a:latin typeface="+mj-lt"/>
              </a:rPr>
              <a:t>El segundo es el </a:t>
            </a:r>
            <a:r>
              <a:rPr lang="es-ES_tradnl" b="1" i="1" dirty="0">
                <a:latin typeface="+mj-lt"/>
              </a:rPr>
              <a:t>shock de oferta </a:t>
            </a:r>
            <a:r>
              <a:rPr lang="es-ES_tradnl" dirty="0">
                <a:latin typeface="+mj-lt"/>
              </a:rPr>
              <a:t>asociado con cuellos de botella en cadenas de valor, más la guerra de Ucrania (que aumenta precios de energía y alimentos, con desbordes al resto de insumos/bienes)</a:t>
            </a:r>
          </a:p>
          <a:p>
            <a:r>
              <a:rPr lang="es-ES_tradnl" dirty="0">
                <a:latin typeface="+mj-lt"/>
              </a:rPr>
              <a:t>A fines de Febrero 2022, el precio del petróleo supera $140, pero se espera shock sea temporario</a:t>
            </a:r>
          </a:p>
          <a:p>
            <a:r>
              <a:rPr lang="es-ES_tradnl" dirty="0">
                <a:latin typeface="+mj-lt"/>
              </a:rPr>
              <a:t>La “doctrina” sugiere que el banco central </a:t>
            </a:r>
            <a:r>
              <a:rPr lang="es-ES_tradnl" b="1" i="1" dirty="0">
                <a:latin typeface="+mj-lt"/>
              </a:rPr>
              <a:t>no debe reaccionar a estos shocks temporarios</a:t>
            </a:r>
            <a:r>
              <a:rPr lang="es-ES_tradnl" dirty="0">
                <a:latin typeface="+mj-lt"/>
              </a:rPr>
              <a:t> de oferta y dejarlos seguir su curso (esperar posterior deflación)</a:t>
            </a:r>
          </a:p>
          <a:p>
            <a:r>
              <a:rPr lang="es-ES_tradnl" dirty="0">
                <a:latin typeface="+mj-lt"/>
              </a:rPr>
              <a:t>Pero la guerra se extendió y los problemas de cadenas de valor derivados de la pandemia, tardaron en resolverse (en particular, sector de chips)  </a:t>
            </a:r>
          </a:p>
          <a:p>
            <a:r>
              <a:rPr lang="es-ES_tradnl" dirty="0">
                <a:latin typeface="+mj-lt"/>
              </a:rPr>
              <a:t>Además, la salida de la pandemia llevo a </a:t>
            </a:r>
            <a:r>
              <a:rPr lang="es-ES_tradnl" b="1" i="1" dirty="0">
                <a:latin typeface="+mj-lt"/>
              </a:rPr>
              <a:t>cambios de precios relativos </a:t>
            </a:r>
            <a:r>
              <a:rPr lang="es-ES_tradnl" dirty="0">
                <a:latin typeface="+mj-lt"/>
              </a:rPr>
              <a:t>fuertes, primero aumento de bienes, después de servicios</a:t>
            </a:r>
          </a:p>
          <a:p>
            <a:endParaRPr lang="es-ES_tradnl" dirty="0">
              <a:latin typeface="+mj-lt"/>
            </a:endParaRPr>
          </a:p>
        </p:txBody>
      </p:sp>
    </p:spTree>
    <p:extLst>
      <p:ext uri="{BB962C8B-B14F-4D97-AF65-F5344CB8AC3E}">
        <p14:creationId xmlns:p14="http://schemas.microsoft.com/office/powerpoint/2010/main" val="104895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15B5-E398-ECE9-A8A6-B87B99F2F104}"/>
              </a:ext>
            </a:extLst>
          </p:cNvPr>
          <p:cNvSpPr>
            <a:spLocks noGrp="1"/>
          </p:cNvSpPr>
          <p:nvPr>
            <p:ph type="title"/>
          </p:nvPr>
        </p:nvSpPr>
        <p:spPr>
          <a:xfrm>
            <a:off x="505097" y="365125"/>
            <a:ext cx="11138263" cy="819241"/>
          </a:xfrm>
        </p:spPr>
        <p:txBody>
          <a:bodyPr>
            <a:normAutofit/>
          </a:bodyPr>
          <a:lstStyle/>
          <a:p>
            <a:r>
              <a:rPr lang="es-ES_tradnl" sz="4000" b="1" i="1" dirty="0"/>
              <a:t>III.  Causas del rebrote inflacionario: errores del Fed</a:t>
            </a:r>
            <a:endParaRPr lang="es-ES_tradnl" sz="4000" dirty="0"/>
          </a:p>
        </p:txBody>
      </p:sp>
      <p:sp>
        <p:nvSpPr>
          <p:cNvPr id="3" name="Content Placeholder 2">
            <a:extLst>
              <a:ext uri="{FF2B5EF4-FFF2-40B4-BE49-F238E27FC236}">
                <a16:creationId xmlns:a16="http://schemas.microsoft.com/office/drawing/2014/main" id="{8D911442-DCA7-D0D0-EC58-ED237627E450}"/>
              </a:ext>
            </a:extLst>
          </p:cNvPr>
          <p:cNvSpPr>
            <a:spLocks noGrp="1"/>
          </p:cNvSpPr>
          <p:nvPr>
            <p:ph idx="1"/>
          </p:nvPr>
        </p:nvSpPr>
        <p:spPr>
          <a:xfrm>
            <a:off x="505096" y="1620981"/>
            <a:ext cx="11492939" cy="4871893"/>
          </a:xfrm>
        </p:spPr>
        <p:txBody>
          <a:bodyPr>
            <a:normAutofit lnSpcReduction="10000"/>
          </a:bodyPr>
          <a:lstStyle/>
          <a:p>
            <a:r>
              <a:rPr lang="es-ES_tradnl" dirty="0">
                <a:latin typeface="+mj-lt"/>
              </a:rPr>
              <a:t>La lista de errores es larga:</a:t>
            </a:r>
          </a:p>
          <a:p>
            <a:pPr marL="0" indent="0">
              <a:buNone/>
            </a:pPr>
            <a:endParaRPr lang="es-ES_tradnl" dirty="0">
              <a:latin typeface="+mj-lt"/>
            </a:endParaRPr>
          </a:p>
          <a:p>
            <a:pPr marL="1428750" lvl="2" indent="-514350">
              <a:buFont typeface="+mj-lt"/>
              <a:buAutoNum type="arabicPeriod"/>
            </a:pPr>
            <a:r>
              <a:rPr lang="es-ES_tradnl" b="1" i="1" dirty="0">
                <a:latin typeface="+mj-lt"/>
              </a:rPr>
              <a:t>Subestimación</a:t>
            </a:r>
            <a:r>
              <a:rPr lang="es-ES_tradnl" dirty="0">
                <a:latin typeface="+mj-lt"/>
              </a:rPr>
              <a:t> del shock fiscal y su impacto en inflación (curva de Phillips chata)</a:t>
            </a:r>
          </a:p>
          <a:p>
            <a:pPr marL="1428750" lvl="2" indent="-514350">
              <a:buFont typeface="+mj-lt"/>
              <a:buAutoNum type="arabicPeriod"/>
            </a:pPr>
            <a:r>
              <a:rPr lang="es-ES_tradnl" dirty="0">
                <a:latin typeface="+mj-lt"/>
              </a:rPr>
              <a:t>Subestimación del shock de oferta (no tan temporario)</a:t>
            </a:r>
          </a:p>
          <a:p>
            <a:pPr marL="1428750" lvl="2" indent="-514350">
              <a:buFont typeface="+mj-lt"/>
              <a:buAutoNum type="arabicPeriod"/>
            </a:pPr>
            <a:r>
              <a:rPr lang="es-ES_tradnl" dirty="0">
                <a:latin typeface="+mj-lt"/>
              </a:rPr>
              <a:t>Respuesta </a:t>
            </a:r>
            <a:r>
              <a:rPr lang="es-ES_tradnl" b="1" i="1" dirty="0">
                <a:latin typeface="+mj-lt"/>
              </a:rPr>
              <a:t>postergada</a:t>
            </a:r>
            <a:r>
              <a:rPr lang="es-ES_tradnl" dirty="0">
                <a:latin typeface="+mj-lt"/>
              </a:rPr>
              <a:t> (NO al principio de Taylor, en parte por lo anterior, en parte por “forward </a:t>
            </a:r>
            <a:r>
              <a:rPr lang="es-ES_tradnl" dirty="0" err="1">
                <a:latin typeface="+mj-lt"/>
              </a:rPr>
              <a:t>guidance</a:t>
            </a:r>
            <a:r>
              <a:rPr lang="es-ES_tradnl" dirty="0">
                <a:latin typeface="+mj-lt"/>
              </a:rPr>
              <a:t>”)</a:t>
            </a:r>
          </a:p>
          <a:p>
            <a:pPr marL="1428750" lvl="2" indent="-514350">
              <a:buFont typeface="+mj-lt"/>
              <a:buAutoNum type="arabicPeriod"/>
            </a:pPr>
            <a:r>
              <a:rPr lang="es-ES_tradnl" dirty="0">
                <a:latin typeface="+mj-lt"/>
              </a:rPr>
              <a:t>Condiciones iniciales requerían </a:t>
            </a:r>
            <a:r>
              <a:rPr lang="es-ES_tradnl" b="1" i="1" dirty="0">
                <a:latin typeface="+mj-lt"/>
              </a:rPr>
              <a:t>“normalización</a:t>
            </a:r>
            <a:r>
              <a:rPr lang="es-ES_tradnl" dirty="0">
                <a:latin typeface="+mj-lt"/>
              </a:rPr>
              <a:t>” al menos (despegar de min tasa=0%)</a:t>
            </a:r>
          </a:p>
          <a:p>
            <a:pPr marL="1428750" lvl="2" indent="-514350">
              <a:buFont typeface="+mj-lt"/>
              <a:buAutoNum type="arabicPeriod"/>
            </a:pPr>
            <a:r>
              <a:rPr lang="es-ES_tradnl" b="1" i="1" dirty="0">
                <a:latin typeface="+mj-lt"/>
              </a:rPr>
              <a:t>Revisión del régimen </a:t>
            </a:r>
            <a:r>
              <a:rPr lang="es-ES_tradnl" dirty="0">
                <a:latin typeface="+mj-lt"/>
              </a:rPr>
              <a:t>de política monetaria (Metas de Inflación </a:t>
            </a:r>
            <a:r>
              <a:rPr lang="es-ES_tradnl" b="1" i="1" dirty="0">
                <a:latin typeface="+mj-lt"/>
              </a:rPr>
              <a:t>promedio</a:t>
            </a:r>
            <a:r>
              <a:rPr lang="es-ES_tradnl" b="1" dirty="0">
                <a:latin typeface="+mj-lt"/>
              </a:rPr>
              <a:t>, </a:t>
            </a:r>
            <a:r>
              <a:rPr lang="es-ES_tradnl" dirty="0">
                <a:latin typeface="+mj-lt"/>
              </a:rPr>
              <a:t>y énfasis en “</a:t>
            </a:r>
            <a:r>
              <a:rPr lang="es-ES_tradnl" b="1" i="1" dirty="0">
                <a:latin typeface="+mj-lt"/>
              </a:rPr>
              <a:t>máximo empleo</a:t>
            </a:r>
            <a:r>
              <a:rPr lang="es-ES_tradnl" dirty="0">
                <a:latin typeface="+mj-lt"/>
              </a:rPr>
              <a:t>”; asimetrías que dan sesgo inflacionario)</a:t>
            </a:r>
          </a:p>
          <a:p>
            <a:pPr marL="1428750" lvl="2" indent="-514350">
              <a:buFont typeface="+mj-lt"/>
              <a:buAutoNum type="arabicPeriod"/>
            </a:pPr>
            <a:endParaRPr lang="es-ES_tradnl" dirty="0">
              <a:latin typeface="+mj-lt"/>
            </a:endParaRPr>
          </a:p>
          <a:p>
            <a:r>
              <a:rPr lang="es-ES_tradnl" dirty="0" err="1">
                <a:latin typeface="+mj-lt"/>
              </a:rPr>
              <a:t>Gagliardone</a:t>
            </a:r>
            <a:r>
              <a:rPr lang="es-ES_tradnl" dirty="0">
                <a:latin typeface="+mj-lt"/>
              </a:rPr>
              <a:t> y </a:t>
            </a:r>
            <a:r>
              <a:rPr lang="es-ES_tradnl" dirty="0" err="1">
                <a:latin typeface="+mj-lt"/>
              </a:rPr>
              <a:t>Gertler</a:t>
            </a:r>
            <a:r>
              <a:rPr lang="es-ES_tradnl" dirty="0">
                <a:latin typeface="+mj-lt"/>
              </a:rPr>
              <a:t> (2023) presentan quizás mejor versión de modelo NK: aproximadamente la mitad del rebrote inflacionario debido a “</a:t>
            </a:r>
            <a:r>
              <a:rPr lang="es-ES_tradnl" dirty="0" err="1">
                <a:latin typeface="+mj-lt"/>
              </a:rPr>
              <a:t>easy</a:t>
            </a:r>
            <a:r>
              <a:rPr lang="es-ES_tradnl" dirty="0">
                <a:latin typeface="+mj-lt"/>
              </a:rPr>
              <a:t> </a:t>
            </a:r>
            <a:r>
              <a:rPr lang="es-ES_tradnl" dirty="0" err="1">
                <a:latin typeface="+mj-lt"/>
              </a:rPr>
              <a:t>money</a:t>
            </a:r>
            <a:r>
              <a:rPr lang="es-ES_tradnl" dirty="0">
                <a:latin typeface="+mj-lt"/>
              </a:rPr>
              <a:t>”</a:t>
            </a:r>
          </a:p>
          <a:p>
            <a:r>
              <a:rPr lang="es-ES_tradnl" dirty="0">
                <a:latin typeface="+mj-lt"/>
              </a:rPr>
              <a:t>Pero, al igual que </a:t>
            </a:r>
            <a:r>
              <a:rPr lang="es-ES_tradnl" dirty="0" err="1">
                <a:latin typeface="+mj-lt"/>
              </a:rPr>
              <a:t>Bernanke</a:t>
            </a:r>
            <a:r>
              <a:rPr lang="es-ES_tradnl" dirty="0">
                <a:latin typeface="+mj-lt"/>
              </a:rPr>
              <a:t> y Blanchard (2023), </a:t>
            </a:r>
            <a:r>
              <a:rPr lang="es-ES_tradnl" b="1" i="1" dirty="0">
                <a:latin typeface="+mj-lt"/>
              </a:rPr>
              <a:t>subestiman el shock fiscal</a:t>
            </a:r>
          </a:p>
        </p:txBody>
      </p:sp>
    </p:spTree>
    <p:extLst>
      <p:ext uri="{BB962C8B-B14F-4D97-AF65-F5344CB8AC3E}">
        <p14:creationId xmlns:p14="http://schemas.microsoft.com/office/powerpoint/2010/main" val="2605817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4062-A9A5-297E-4406-A7621808C1C8}"/>
              </a:ext>
            </a:extLst>
          </p:cNvPr>
          <p:cNvSpPr>
            <a:spLocks noGrp="1"/>
          </p:cNvSpPr>
          <p:nvPr>
            <p:ph type="title"/>
          </p:nvPr>
        </p:nvSpPr>
        <p:spPr>
          <a:xfrm>
            <a:off x="337328" y="152731"/>
            <a:ext cx="10515600" cy="897299"/>
          </a:xfrm>
        </p:spPr>
        <p:txBody>
          <a:bodyPr>
            <a:normAutofit fontScale="90000"/>
          </a:bodyPr>
          <a:lstStyle/>
          <a:p>
            <a:r>
              <a:rPr lang="es-ES_tradnl" b="1" i="1" dirty="0"/>
              <a:t>III.  Causas del rebrote inflacionario—rol del Fed</a:t>
            </a:r>
            <a:endParaRPr lang="es-ES_tradnl" dirty="0"/>
          </a:p>
        </p:txBody>
      </p:sp>
      <p:pic>
        <p:nvPicPr>
          <p:cNvPr id="4" name="Content Placeholder 3">
            <a:extLst>
              <a:ext uri="{FF2B5EF4-FFF2-40B4-BE49-F238E27FC236}">
                <a16:creationId xmlns:a16="http://schemas.microsoft.com/office/drawing/2014/main" id="{4EACCA8C-6715-B7C1-11CB-DA5538AE3369}"/>
              </a:ext>
            </a:extLst>
          </p:cNvPr>
          <p:cNvPicPr>
            <a:picLocks noGrp="1" noChangeAspect="1"/>
          </p:cNvPicPr>
          <p:nvPr>
            <p:ph idx="1"/>
          </p:nvPr>
        </p:nvPicPr>
        <p:blipFill>
          <a:blip r:embed="rId2"/>
          <a:stretch>
            <a:fillRect/>
          </a:stretch>
        </p:blipFill>
        <p:spPr>
          <a:xfrm>
            <a:off x="519544" y="1444486"/>
            <a:ext cx="7935343" cy="5413513"/>
          </a:xfrm>
          <a:prstGeom prst="rect">
            <a:avLst/>
          </a:prstGeom>
        </p:spPr>
      </p:pic>
      <p:sp>
        <p:nvSpPr>
          <p:cNvPr id="3" name="TextBox 2">
            <a:extLst>
              <a:ext uri="{FF2B5EF4-FFF2-40B4-BE49-F238E27FC236}">
                <a16:creationId xmlns:a16="http://schemas.microsoft.com/office/drawing/2014/main" id="{C432DCC2-51BD-9B02-5592-9A7D856EC2CE}"/>
              </a:ext>
            </a:extLst>
          </p:cNvPr>
          <p:cNvSpPr txBox="1"/>
          <p:nvPr/>
        </p:nvSpPr>
        <p:spPr>
          <a:xfrm>
            <a:off x="8931965" y="1247210"/>
            <a:ext cx="3187147" cy="5262979"/>
          </a:xfrm>
          <a:prstGeom prst="rect">
            <a:avLst/>
          </a:prstGeom>
          <a:noFill/>
        </p:spPr>
        <p:txBody>
          <a:bodyPr wrap="square" rtlCol="0">
            <a:spAutoFit/>
          </a:bodyPr>
          <a:lstStyle/>
          <a:p>
            <a:r>
              <a:rPr lang="es-UY" sz="2800" dirty="0"/>
              <a:t>Dos explicaciones tentativas para esa respuesta tan atrasada del Fed: </a:t>
            </a:r>
          </a:p>
          <a:p>
            <a:endParaRPr lang="es-UY" sz="2800" dirty="0"/>
          </a:p>
          <a:p>
            <a:pPr marL="457200" indent="-457200">
              <a:buFont typeface="+mj-lt"/>
              <a:buAutoNum type="arabicPeriod"/>
            </a:pPr>
            <a:r>
              <a:rPr lang="es-UY" sz="2800" dirty="0"/>
              <a:t>“</a:t>
            </a:r>
            <a:r>
              <a:rPr lang="es-UY" sz="2800" dirty="0" err="1"/>
              <a:t>Group-think</a:t>
            </a:r>
            <a:r>
              <a:rPr lang="es-UY" sz="2800" dirty="0"/>
              <a:t>”</a:t>
            </a:r>
          </a:p>
          <a:p>
            <a:pPr marL="457200" indent="-457200">
              <a:buFont typeface="+mj-lt"/>
              <a:buAutoNum type="arabicPeriod"/>
            </a:pPr>
            <a:endParaRPr lang="es-UY" sz="2800" dirty="0"/>
          </a:p>
          <a:p>
            <a:pPr marL="457200" indent="-457200">
              <a:buFont typeface="+mj-lt"/>
              <a:buAutoNum type="arabicPeriod"/>
            </a:pPr>
            <a:r>
              <a:rPr lang="es-UY" sz="2800" dirty="0"/>
              <a:t>Renovación de J. </a:t>
            </a:r>
            <a:r>
              <a:rPr lang="es-UY" sz="2800" dirty="0" err="1"/>
              <a:t>Powel</a:t>
            </a:r>
            <a:r>
              <a:rPr lang="es-UY" sz="2800" dirty="0"/>
              <a:t> por el Congreso a fin de 2021 (independencia?)</a:t>
            </a:r>
          </a:p>
        </p:txBody>
      </p:sp>
    </p:spTree>
    <p:extLst>
      <p:ext uri="{BB962C8B-B14F-4D97-AF65-F5344CB8AC3E}">
        <p14:creationId xmlns:p14="http://schemas.microsoft.com/office/powerpoint/2010/main" val="3200973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C4C0-3B81-8E31-EB3E-B2F1B4AD0A8E}"/>
              </a:ext>
            </a:extLst>
          </p:cNvPr>
          <p:cNvSpPr>
            <a:spLocks noGrp="1"/>
          </p:cNvSpPr>
          <p:nvPr>
            <p:ph type="title"/>
          </p:nvPr>
        </p:nvSpPr>
        <p:spPr>
          <a:xfrm>
            <a:off x="557784" y="175832"/>
            <a:ext cx="11211652" cy="749572"/>
          </a:xfrm>
        </p:spPr>
        <p:txBody>
          <a:bodyPr>
            <a:normAutofit fontScale="90000"/>
          </a:bodyPr>
          <a:lstStyle/>
          <a:p>
            <a:r>
              <a:rPr lang="es-ES_tradnl" b="1" i="1" dirty="0"/>
              <a:t>III. “Errores” del modelo NK: La Teoría Fiscal de Precios</a:t>
            </a:r>
          </a:p>
        </p:txBody>
      </p:sp>
      <p:sp>
        <p:nvSpPr>
          <p:cNvPr id="3" name="Content Placeholder 2">
            <a:extLst>
              <a:ext uri="{FF2B5EF4-FFF2-40B4-BE49-F238E27FC236}">
                <a16:creationId xmlns:a16="http://schemas.microsoft.com/office/drawing/2014/main" id="{1BB65CE5-2D17-EF6F-92A8-156BD41CC1DC}"/>
              </a:ext>
            </a:extLst>
          </p:cNvPr>
          <p:cNvSpPr>
            <a:spLocks noGrp="1"/>
          </p:cNvSpPr>
          <p:nvPr>
            <p:ph idx="1"/>
          </p:nvPr>
        </p:nvSpPr>
        <p:spPr>
          <a:xfrm>
            <a:off x="557784" y="1103376"/>
            <a:ext cx="11574345" cy="5578792"/>
          </a:xfrm>
          <a:solidFill>
            <a:schemeClr val="bg1"/>
          </a:solidFill>
          <a:ln w="38100">
            <a:noFill/>
          </a:ln>
        </p:spPr>
        <p:txBody>
          <a:bodyPr>
            <a:normAutofit lnSpcReduction="10000"/>
          </a:bodyPr>
          <a:lstStyle/>
          <a:p>
            <a:r>
              <a:rPr lang="es-ES_tradnl" dirty="0">
                <a:latin typeface="+mj-lt"/>
              </a:rPr>
              <a:t>Mas allá de los errores de interpretación de los shocks y los de </a:t>
            </a:r>
            <a:r>
              <a:rPr lang="es-ES_tradnl" dirty="0" err="1">
                <a:latin typeface="+mj-lt"/>
              </a:rPr>
              <a:t>politica</a:t>
            </a:r>
            <a:r>
              <a:rPr lang="es-ES_tradnl" dirty="0">
                <a:latin typeface="+mj-lt"/>
              </a:rPr>
              <a:t>, hay un problema clave con el modelo NK, explicado por Cochrane y la TFNP (</a:t>
            </a:r>
            <a:r>
              <a:rPr lang="es-ES_tradnl" b="1" i="1" dirty="0">
                <a:latin typeface="+mj-lt"/>
              </a:rPr>
              <a:t>FTPL</a:t>
            </a:r>
            <a:r>
              <a:rPr lang="es-ES_tradnl" dirty="0">
                <a:latin typeface="+mj-lt"/>
              </a:rPr>
              <a:t>)</a:t>
            </a:r>
          </a:p>
          <a:p>
            <a:r>
              <a:rPr lang="es-ES_tradnl" dirty="0">
                <a:latin typeface="+mj-lt"/>
              </a:rPr>
              <a:t>Modelo </a:t>
            </a:r>
            <a:r>
              <a:rPr lang="es-ES_tradnl" b="1" i="1" dirty="0">
                <a:latin typeface="+mj-lt"/>
              </a:rPr>
              <a:t>supone</a:t>
            </a:r>
            <a:r>
              <a:rPr lang="es-ES_tradnl" dirty="0">
                <a:latin typeface="+mj-lt"/>
              </a:rPr>
              <a:t> que la </a:t>
            </a:r>
            <a:r>
              <a:rPr lang="es-ES_tradnl" i="1" dirty="0">
                <a:solidFill>
                  <a:srgbClr val="FF0000"/>
                </a:solidFill>
                <a:latin typeface="+mj-lt"/>
              </a:rPr>
              <a:t>política fiscal es “pasiva” </a:t>
            </a:r>
            <a:r>
              <a:rPr lang="es-ES_tradnl" dirty="0">
                <a:latin typeface="+mj-lt"/>
              </a:rPr>
              <a:t>o sea que se comporta “bien” y después de un shock de deuda como el del 2021, se autocorrige (no paso)</a:t>
            </a:r>
          </a:p>
          <a:p>
            <a:r>
              <a:rPr lang="es-ES_tradnl" dirty="0">
                <a:latin typeface="+mj-lt"/>
              </a:rPr>
              <a:t>Mas allá de la curva de Phillips, tenemos otros determinantes del nivel de precios </a:t>
            </a:r>
          </a:p>
          <a:p>
            <a:endParaRPr lang="es-ES_tradnl" dirty="0">
              <a:latin typeface="+mj-lt"/>
            </a:endParaRPr>
          </a:p>
          <a:p>
            <a:endParaRPr lang="es-ES_tradnl" dirty="0">
              <a:latin typeface="+mj-lt"/>
            </a:endParaRPr>
          </a:p>
          <a:p>
            <a:endParaRPr lang="es-ES_tradnl" i="1" dirty="0">
              <a:latin typeface="+mj-lt"/>
            </a:endParaRPr>
          </a:p>
          <a:p>
            <a:endParaRPr lang="es-ES_tradnl" i="1" dirty="0">
              <a:latin typeface="+mj-lt"/>
            </a:endParaRPr>
          </a:p>
          <a:p>
            <a:endParaRPr lang="es-ES_tradnl" i="1" dirty="0">
              <a:latin typeface="+mj-lt"/>
            </a:endParaRPr>
          </a:p>
          <a:p>
            <a:r>
              <a:rPr lang="es-ES_tradnl" i="1" dirty="0">
                <a:latin typeface="+mj-lt"/>
              </a:rPr>
              <a:t>M + B </a:t>
            </a:r>
            <a:r>
              <a:rPr lang="es-ES_tradnl" dirty="0">
                <a:latin typeface="+mj-lt"/>
              </a:rPr>
              <a:t>= son </a:t>
            </a:r>
            <a:r>
              <a:rPr lang="es-ES_tradnl" b="1" i="1" dirty="0">
                <a:latin typeface="+mj-lt"/>
              </a:rPr>
              <a:t>pasivos del gobierno</a:t>
            </a:r>
            <a:r>
              <a:rPr lang="es-ES_tradnl" dirty="0">
                <a:latin typeface="+mj-lt"/>
              </a:rPr>
              <a:t>, neutralizados en el modelo, pero impactan expectativas (en la realidad) y </a:t>
            </a:r>
            <a:r>
              <a:rPr lang="es-ES_tradnl" dirty="0">
                <a:solidFill>
                  <a:srgbClr val="FF0000"/>
                </a:solidFill>
                <a:latin typeface="+mj-lt"/>
              </a:rPr>
              <a:t>su </a:t>
            </a:r>
            <a:r>
              <a:rPr lang="es-ES_tradnl" b="1" i="1" dirty="0">
                <a:solidFill>
                  <a:srgbClr val="FF0000"/>
                </a:solidFill>
                <a:latin typeface="+mj-lt"/>
              </a:rPr>
              <a:t>“licuación” </a:t>
            </a:r>
            <a:r>
              <a:rPr lang="es-ES_tradnl" dirty="0">
                <a:solidFill>
                  <a:srgbClr val="FF0000"/>
                </a:solidFill>
                <a:latin typeface="+mj-lt"/>
              </a:rPr>
              <a:t>se torna atractiva </a:t>
            </a:r>
          </a:p>
        </p:txBody>
      </p:sp>
      <p:pic>
        <p:nvPicPr>
          <p:cNvPr id="4" name="Picture 3">
            <a:extLst>
              <a:ext uri="{FF2B5EF4-FFF2-40B4-BE49-F238E27FC236}">
                <a16:creationId xmlns:a16="http://schemas.microsoft.com/office/drawing/2014/main" id="{969C8997-6F6E-A780-71AE-703F0329A4A5}"/>
              </a:ext>
            </a:extLst>
          </p:cNvPr>
          <p:cNvPicPr>
            <a:picLocks/>
          </p:cNvPicPr>
          <p:nvPr/>
        </p:nvPicPr>
        <p:blipFill>
          <a:blip r:embed="rId3"/>
          <a:stretch>
            <a:fillRect/>
          </a:stretch>
        </p:blipFill>
        <p:spPr>
          <a:xfrm>
            <a:off x="1060174" y="4096512"/>
            <a:ext cx="6035570" cy="487680"/>
          </a:xfrm>
          <a:prstGeom prst="rect">
            <a:avLst/>
          </a:prstGeom>
        </p:spPr>
      </p:pic>
      <p:cxnSp>
        <p:nvCxnSpPr>
          <p:cNvPr id="6" name="Straight Arrow Connector 5">
            <a:extLst>
              <a:ext uri="{FF2B5EF4-FFF2-40B4-BE49-F238E27FC236}">
                <a16:creationId xmlns:a16="http://schemas.microsoft.com/office/drawing/2014/main" id="{2184C90E-E178-E539-BD0C-E3A2DB9E3948}"/>
              </a:ext>
            </a:extLst>
          </p:cNvPr>
          <p:cNvCxnSpPr>
            <a:cxnSpLocks/>
          </p:cNvCxnSpPr>
          <p:nvPr/>
        </p:nvCxnSpPr>
        <p:spPr>
          <a:xfrm>
            <a:off x="4303776" y="4584192"/>
            <a:ext cx="2877312" cy="670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16E8BAC-3DB1-0E41-779F-A882F92D92E8}"/>
              </a:ext>
            </a:extLst>
          </p:cNvPr>
          <p:cNvCxnSpPr>
            <a:cxnSpLocks/>
          </p:cNvCxnSpPr>
          <p:nvPr/>
        </p:nvCxnSpPr>
        <p:spPr>
          <a:xfrm flipV="1">
            <a:off x="4303776" y="3660648"/>
            <a:ext cx="2791968" cy="435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1A86299-F89D-3099-CF9A-506D944CFABF}"/>
              </a:ext>
            </a:extLst>
          </p:cNvPr>
          <p:cNvPicPr>
            <a:picLocks/>
          </p:cNvPicPr>
          <p:nvPr/>
        </p:nvPicPr>
        <p:blipFill>
          <a:blip r:embed="rId4"/>
          <a:stretch>
            <a:fillRect/>
          </a:stretch>
        </p:blipFill>
        <p:spPr>
          <a:xfrm>
            <a:off x="7607808" y="3374136"/>
            <a:ext cx="2301624" cy="722376"/>
          </a:xfrm>
          <a:prstGeom prst="rect">
            <a:avLst/>
          </a:prstGeom>
        </p:spPr>
      </p:pic>
      <p:pic>
        <p:nvPicPr>
          <p:cNvPr id="13" name="Picture 12">
            <a:extLst>
              <a:ext uri="{FF2B5EF4-FFF2-40B4-BE49-F238E27FC236}">
                <a16:creationId xmlns:a16="http://schemas.microsoft.com/office/drawing/2014/main" id="{52BD129E-7180-9B50-E252-C17B59E2C0F1}"/>
              </a:ext>
            </a:extLst>
          </p:cNvPr>
          <p:cNvPicPr>
            <a:picLocks/>
          </p:cNvPicPr>
          <p:nvPr/>
        </p:nvPicPr>
        <p:blipFill>
          <a:blip r:embed="rId5"/>
          <a:stretch>
            <a:fillRect/>
          </a:stretch>
        </p:blipFill>
        <p:spPr>
          <a:xfrm>
            <a:off x="7607808" y="4864608"/>
            <a:ext cx="4389120" cy="890016"/>
          </a:xfrm>
          <a:prstGeom prst="rect">
            <a:avLst/>
          </a:prstGeom>
        </p:spPr>
      </p:pic>
      <p:sp>
        <p:nvSpPr>
          <p:cNvPr id="5" name="Double Bracket 4">
            <a:extLst>
              <a:ext uri="{FF2B5EF4-FFF2-40B4-BE49-F238E27FC236}">
                <a16:creationId xmlns:a16="http://schemas.microsoft.com/office/drawing/2014/main" id="{0C7651EF-599A-CB02-FC56-010A9FA3AF4E}"/>
              </a:ext>
            </a:extLst>
          </p:cNvPr>
          <p:cNvSpPr/>
          <p:nvPr/>
        </p:nvSpPr>
        <p:spPr>
          <a:xfrm>
            <a:off x="7420723" y="3230880"/>
            <a:ext cx="755904" cy="2523744"/>
          </a:xfrm>
          <a:prstGeom prst="bracketPair">
            <a:avLst/>
          </a:prstGeom>
          <a:noFill/>
          <a:ln w="38100">
            <a:solidFill>
              <a:srgbClr val="FF0000">
                <a:alpha val="98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3078809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BCF3-9204-9713-0C36-981D87A859EE}"/>
              </a:ext>
            </a:extLst>
          </p:cNvPr>
          <p:cNvSpPr>
            <a:spLocks noGrp="1"/>
          </p:cNvSpPr>
          <p:nvPr>
            <p:ph type="title"/>
          </p:nvPr>
        </p:nvSpPr>
        <p:spPr>
          <a:xfrm>
            <a:off x="574965" y="295852"/>
            <a:ext cx="11339944" cy="614589"/>
          </a:xfrm>
        </p:spPr>
        <p:txBody>
          <a:bodyPr>
            <a:normAutofit fontScale="90000"/>
          </a:bodyPr>
          <a:lstStyle/>
          <a:p>
            <a:r>
              <a:rPr lang="es-UY" i="1" dirty="0"/>
              <a:t>Déficits Fiscales futuros son centrales a inflación (FTPL)</a:t>
            </a:r>
          </a:p>
        </p:txBody>
      </p:sp>
      <p:sp>
        <p:nvSpPr>
          <p:cNvPr id="3" name="Content Placeholder 2">
            <a:extLst>
              <a:ext uri="{FF2B5EF4-FFF2-40B4-BE49-F238E27FC236}">
                <a16:creationId xmlns:a16="http://schemas.microsoft.com/office/drawing/2014/main" id="{DE631FDE-7FA4-DA42-513A-7697A4CA3F7E}"/>
              </a:ext>
            </a:extLst>
          </p:cNvPr>
          <p:cNvSpPr>
            <a:spLocks noGrp="1"/>
          </p:cNvSpPr>
          <p:nvPr>
            <p:ph idx="1"/>
          </p:nvPr>
        </p:nvSpPr>
        <p:spPr>
          <a:xfrm>
            <a:off x="574965" y="1249136"/>
            <a:ext cx="11517644" cy="5494563"/>
          </a:xfrm>
        </p:spPr>
        <p:txBody>
          <a:bodyPr>
            <a:normAutofit/>
          </a:bodyPr>
          <a:lstStyle/>
          <a:p>
            <a:r>
              <a:rPr lang="es-UY" dirty="0">
                <a:latin typeface="+mj-lt"/>
              </a:rPr>
              <a:t>Un aumento de </a:t>
            </a:r>
            <a:r>
              <a:rPr lang="es-UY" b="1" i="1" dirty="0">
                <a:latin typeface="+mj-lt"/>
              </a:rPr>
              <a:t>déficits futuros </a:t>
            </a:r>
            <a:r>
              <a:rPr lang="es-UY" dirty="0">
                <a:latin typeface="+mj-lt"/>
              </a:rPr>
              <a:t>reduce el respaldo a la deuda existente que pierde valor real por un empuje inflacionario no-esperado</a:t>
            </a:r>
          </a:p>
          <a:p>
            <a:r>
              <a:rPr lang="es-UY" dirty="0">
                <a:latin typeface="+mj-lt"/>
              </a:rPr>
              <a:t>La nueva trayectoria de precios/inflación, reduce el valor real de la deuda pública por </a:t>
            </a:r>
            <a:r>
              <a:rPr lang="es-UY" b="1" i="1" dirty="0">
                <a:latin typeface="+mj-lt"/>
              </a:rPr>
              <a:t>licuación</a:t>
            </a:r>
            <a:r>
              <a:rPr lang="es-UY" dirty="0">
                <a:latin typeface="+mj-lt"/>
              </a:rPr>
              <a:t> (impuesto inflacionario) y esto </a:t>
            </a:r>
            <a:r>
              <a:rPr lang="es-UY" b="1" i="1" dirty="0">
                <a:latin typeface="+mj-lt"/>
              </a:rPr>
              <a:t>garantiza la sostenibilidad </a:t>
            </a:r>
            <a:r>
              <a:rPr lang="es-UY" dirty="0">
                <a:latin typeface="+mj-lt"/>
              </a:rPr>
              <a:t>de dicha deuda (transferencia de tenedores de deuda al fisco)</a:t>
            </a:r>
          </a:p>
          <a:p>
            <a:r>
              <a:rPr lang="es-UY" dirty="0">
                <a:latin typeface="+mj-lt"/>
              </a:rPr>
              <a:t>Notar que el rebrote inflacionario </a:t>
            </a:r>
            <a:r>
              <a:rPr lang="es-UY" b="1" i="1" dirty="0">
                <a:latin typeface="+mj-lt"/>
              </a:rPr>
              <a:t>no</a:t>
            </a:r>
            <a:r>
              <a:rPr lang="es-UY" dirty="0">
                <a:latin typeface="+mj-lt"/>
              </a:rPr>
              <a:t> se debería a creación de dinero (no es financiamiento directo de ese déficit con emisión): es </a:t>
            </a:r>
            <a:r>
              <a:rPr lang="es-UY" b="1" i="1" dirty="0">
                <a:latin typeface="+mj-lt"/>
              </a:rPr>
              <a:t>efecto riqueza</a:t>
            </a:r>
          </a:p>
          <a:p>
            <a:r>
              <a:rPr lang="es-UY" dirty="0">
                <a:latin typeface="+mj-lt"/>
              </a:rPr>
              <a:t>Las </a:t>
            </a:r>
            <a:r>
              <a:rPr lang="es-UY" b="1" i="1" dirty="0">
                <a:latin typeface="+mj-lt"/>
              </a:rPr>
              <a:t>expectativas de inflación </a:t>
            </a:r>
            <a:r>
              <a:rPr lang="es-UY" dirty="0">
                <a:latin typeface="+mj-lt"/>
              </a:rPr>
              <a:t>del modelo incorporan este rebrote inflacionario necesario para cumplir restricción </a:t>
            </a:r>
            <a:r>
              <a:rPr lang="es-UY" dirty="0" err="1">
                <a:latin typeface="+mj-lt"/>
              </a:rPr>
              <a:t>intertemporal</a:t>
            </a:r>
            <a:r>
              <a:rPr lang="es-UY" dirty="0">
                <a:latin typeface="+mj-lt"/>
              </a:rPr>
              <a:t> del gobierno</a:t>
            </a:r>
          </a:p>
          <a:p>
            <a:r>
              <a:rPr lang="es-UY" dirty="0">
                <a:latin typeface="+mj-lt"/>
              </a:rPr>
              <a:t>FTPL es una generalización de </a:t>
            </a:r>
            <a:r>
              <a:rPr lang="es-UY" b="1" i="1" dirty="0">
                <a:latin typeface="+mj-lt"/>
              </a:rPr>
              <a:t>Sargent-Wallace (1981), </a:t>
            </a:r>
            <a:r>
              <a:rPr lang="es-UY" dirty="0">
                <a:latin typeface="+mj-lt"/>
              </a:rPr>
              <a:t>a deudas con diferentes plazos, monedas y tasas de interés: lo fiscal determina la “cantidad” de inflación, el banco central su distribución temporal</a:t>
            </a:r>
          </a:p>
        </p:txBody>
      </p:sp>
    </p:spTree>
    <p:extLst>
      <p:ext uri="{BB962C8B-B14F-4D97-AF65-F5344CB8AC3E}">
        <p14:creationId xmlns:p14="http://schemas.microsoft.com/office/powerpoint/2010/main" val="403286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AEF4-192F-6358-53D6-6A7B60DF1B15}"/>
              </a:ext>
            </a:extLst>
          </p:cNvPr>
          <p:cNvSpPr>
            <a:spLocks noGrp="1"/>
          </p:cNvSpPr>
          <p:nvPr>
            <p:ph type="title"/>
          </p:nvPr>
        </p:nvSpPr>
        <p:spPr>
          <a:xfrm>
            <a:off x="361121" y="147509"/>
            <a:ext cx="10515600" cy="926591"/>
          </a:xfrm>
        </p:spPr>
        <p:txBody>
          <a:bodyPr>
            <a:noAutofit/>
          </a:bodyPr>
          <a:lstStyle/>
          <a:p>
            <a:r>
              <a:rPr lang="es-ES_tradnl" sz="3600" b="1" i="1" dirty="0"/>
              <a:t>III.     En el modelo NK el impacto de la política monetaria sobre la inflación </a:t>
            </a:r>
            <a:r>
              <a:rPr lang="es-ES_tradnl" sz="3600" b="1" i="1" dirty="0">
                <a:solidFill>
                  <a:srgbClr val="FF0000"/>
                </a:solidFill>
              </a:rPr>
              <a:t>depende de la política fiscal </a:t>
            </a:r>
            <a:r>
              <a:rPr lang="es-ES_tradnl" sz="3600" b="1" i="1" dirty="0"/>
              <a:t>(Cochrane) </a:t>
            </a:r>
            <a:endParaRPr lang="es-ES_tradnl" sz="3600" dirty="0"/>
          </a:p>
        </p:txBody>
      </p:sp>
      <p:pic>
        <p:nvPicPr>
          <p:cNvPr id="4" name="Content Placeholder 3">
            <a:extLst>
              <a:ext uri="{FF2B5EF4-FFF2-40B4-BE49-F238E27FC236}">
                <a16:creationId xmlns:a16="http://schemas.microsoft.com/office/drawing/2014/main" id="{494665B5-A740-D7CA-907D-41750256752E}"/>
              </a:ext>
            </a:extLst>
          </p:cNvPr>
          <p:cNvPicPr>
            <a:picLocks noGrp="1" noChangeAspect="1"/>
          </p:cNvPicPr>
          <p:nvPr>
            <p:ph idx="1"/>
          </p:nvPr>
        </p:nvPicPr>
        <p:blipFill>
          <a:blip r:embed="rId3"/>
          <a:stretch>
            <a:fillRect/>
          </a:stretch>
        </p:blipFill>
        <p:spPr>
          <a:xfrm>
            <a:off x="838262" y="1253253"/>
            <a:ext cx="7788727" cy="5559807"/>
          </a:xfrm>
          <a:prstGeom prst="rect">
            <a:avLst/>
          </a:prstGeom>
          <a:ln>
            <a:solidFill>
              <a:srgbClr val="00B050"/>
            </a:solidFill>
          </a:ln>
        </p:spPr>
      </p:pic>
      <p:sp>
        <p:nvSpPr>
          <p:cNvPr id="3" name="Rectangle: Rounded Corners 2">
            <a:extLst>
              <a:ext uri="{FF2B5EF4-FFF2-40B4-BE49-F238E27FC236}">
                <a16:creationId xmlns:a16="http://schemas.microsoft.com/office/drawing/2014/main" id="{7F8A167E-7629-691B-4382-C32008AB837B}"/>
              </a:ext>
            </a:extLst>
          </p:cNvPr>
          <p:cNvSpPr/>
          <p:nvPr/>
        </p:nvSpPr>
        <p:spPr>
          <a:xfrm>
            <a:off x="2343268" y="1148798"/>
            <a:ext cx="1346870" cy="484059"/>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5" name="Rectangle: Rounded Corners 4">
            <a:extLst>
              <a:ext uri="{FF2B5EF4-FFF2-40B4-BE49-F238E27FC236}">
                <a16:creationId xmlns:a16="http://schemas.microsoft.com/office/drawing/2014/main" id="{3A69C1D6-B4E3-0E99-4627-D3D3E02804F2}"/>
              </a:ext>
            </a:extLst>
          </p:cNvPr>
          <p:cNvSpPr/>
          <p:nvPr/>
        </p:nvSpPr>
        <p:spPr>
          <a:xfrm>
            <a:off x="6167349" y="3956192"/>
            <a:ext cx="1518557" cy="48985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6" name="TextBox 5">
            <a:extLst>
              <a:ext uri="{FF2B5EF4-FFF2-40B4-BE49-F238E27FC236}">
                <a16:creationId xmlns:a16="http://schemas.microsoft.com/office/drawing/2014/main" id="{F671754D-7D41-962F-9428-DDCFAEF6418F}"/>
              </a:ext>
            </a:extLst>
          </p:cNvPr>
          <p:cNvSpPr txBox="1"/>
          <p:nvPr/>
        </p:nvSpPr>
        <p:spPr>
          <a:xfrm>
            <a:off x="9170505" y="1298193"/>
            <a:ext cx="2782010" cy="5293757"/>
          </a:xfrm>
          <a:prstGeom prst="rect">
            <a:avLst/>
          </a:prstGeom>
          <a:noFill/>
        </p:spPr>
        <p:txBody>
          <a:bodyPr wrap="square" rtlCol="0">
            <a:spAutoFit/>
          </a:bodyPr>
          <a:lstStyle/>
          <a:p>
            <a:pPr marL="285750" indent="-285750">
              <a:buFont typeface="Arial" panose="020B0604020202020204" pitchFamily="34" charset="0"/>
              <a:buChar char="•"/>
            </a:pPr>
            <a:r>
              <a:rPr lang="es-UY" sz="2600" dirty="0"/>
              <a:t>El mismo apretón monetario con distintos supuestos de </a:t>
            </a:r>
            <a:r>
              <a:rPr lang="es-UY" sz="2600" b="1" i="1" dirty="0"/>
              <a:t>ajuste fiscal futuro</a:t>
            </a:r>
            <a:r>
              <a:rPr lang="es-UY" sz="2600" dirty="0"/>
              <a:t>:</a:t>
            </a:r>
          </a:p>
          <a:p>
            <a:pPr marL="285750" indent="-285750">
              <a:buFont typeface="Arial" panose="020B0604020202020204" pitchFamily="34" charset="0"/>
              <a:buChar char="•"/>
            </a:pPr>
            <a:r>
              <a:rPr lang="es-UY" sz="2600" dirty="0"/>
              <a:t>Si el fiscal ajusta </a:t>
            </a:r>
            <a:r>
              <a:rPr lang="es-UY" sz="2600" dirty="0">
                <a:solidFill>
                  <a:srgbClr val="00B050"/>
                </a:solidFill>
              </a:rPr>
              <a:t>(verde), </a:t>
            </a:r>
            <a:r>
              <a:rPr lang="es-UY" sz="2600" dirty="0"/>
              <a:t>inflación baja</a:t>
            </a:r>
          </a:p>
          <a:p>
            <a:pPr marL="285750" indent="-285750">
              <a:buFont typeface="Arial" panose="020B0604020202020204" pitchFamily="34" charset="0"/>
              <a:buChar char="•"/>
            </a:pPr>
            <a:r>
              <a:rPr lang="es-UY" sz="2600" dirty="0"/>
              <a:t>Si el fiscal NO ajusta (</a:t>
            </a:r>
            <a:r>
              <a:rPr lang="es-UY" sz="2600" dirty="0">
                <a:solidFill>
                  <a:srgbClr val="FF0000"/>
                </a:solidFill>
              </a:rPr>
              <a:t>rojo</a:t>
            </a:r>
            <a:r>
              <a:rPr lang="es-UY" sz="2600" dirty="0"/>
              <a:t>), la inflación NO baja</a:t>
            </a:r>
          </a:p>
        </p:txBody>
      </p:sp>
    </p:spTree>
    <p:extLst>
      <p:ext uri="{BB962C8B-B14F-4D97-AF65-F5344CB8AC3E}">
        <p14:creationId xmlns:p14="http://schemas.microsoft.com/office/powerpoint/2010/main" val="1687392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5D0E-29C9-BF9E-84E1-A45AF634576D}"/>
              </a:ext>
            </a:extLst>
          </p:cNvPr>
          <p:cNvSpPr>
            <a:spLocks noGrp="1"/>
          </p:cNvSpPr>
          <p:nvPr>
            <p:ph type="title"/>
          </p:nvPr>
        </p:nvSpPr>
        <p:spPr>
          <a:xfrm>
            <a:off x="326486" y="186222"/>
            <a:ext cx="11693236" cy="1097150"/>
          </a:xfrm>
        </p:spPr>
        <p:txBody>
          <a:bodyPr>
            <a:normAutofit fontScale="90000"/>
          </a:bodyPr>
          <a:lstStyle/>
          <a:p>
            <a:r>
              <a:rPr lang="es-ES_tradnl" b="1" i="1" dirty="0"/>
              <a:t>III.   La Coordinación de P. Monetaria y P. Fiscal es central para entender la dinámica de la inflación/desinflación</a:t>
            </a:r>
          </a:p>
        </p:txBody>
      </p:sp>
      <p:graphicFrame>
        <p:nvGraphicFramePr>
          <p:cNvPr id="4" name="Content Placeholder 3">
            <a:extLst>
              <a:ext uri="{FF2B5EF4-FFF2-40B4-BE49-F238E27FC236}">
                <a16:creationId xmlns:a16="http://schemas.microsoft.com/office/drawing/2014/main" id="{F5DA59E3-214C-7A79-3485-0FEF100AC66E}"/>
              </a:ext>
            </a:extLst>
          </p:cNvPr>
          <p:cNvGraphicFramePr>
            <a:graphicFrameLocks noGrp="1"/>
          </p:cNvGraphicFramePr>
          <p:nvPr>
            <p:ph idx="1"/>
            <p:extLst>
              <p:ext uri="{D42A27DB-BD31-4B8C-83A1-F6EECF244321}">
                <p14:modId xmlns:p14="http://schemas.microsoft.com/office/powerpoint/2010/main" val="3883006429"/>
              </p:ext>
            </p:extLst>
          </p:nvPr>
        </p:nvGraphicFramePr>
        <p:xfrm>
          <a:off x="818226" y="1942011"/>
          <a:ext cx="7338486" cy="4287213"/>
        </p:xfrm>
        <a:graphic>
          <a:graphicData uri="http://schemas.openxmlformats.org/drawingml/2006/table">
            <a:tbl>
              <a:tblPr firstRow="1" bandRow="1">
                <a:tableStyleId>{5C22544A-7EE6-4342-B048-85BDC9FD1C3A}</a:tableStyleId>
              </a:tblPr>
              <a:tblGrid>
                <a:gridCol w="2446162">
                  <a:extLst>
                    <a:ext uri="{9D8B030D-6E8A-4147-A177-3AD203B41FA5}">
                      <a16:colId xmlns:a16="http://schemas.microsoft.com/office/drawing/2014/main" val="3645368223"/>
                    </a:ext>
                  </a:extLst>
                </a:gridCol>
                <a:gridCol w="2446162">
                  <a:extLst>
                    <a:ext uri="{9D8B030D-6E8A-4147-A177-3AD203B41FA5}">
                      <a16:colId xmlns:a16="http://schemas.microsoft.com/office/drawing/2014/main" val="69096978"/>
                    </a:ext>
                  </a:extLst>
                </a:gridCol>
                <a:gridCol w="2446162">
                  <a:extLst>
                    <a:ext uri="{9D8B030D-6E8A-4147-A177-3AD203B41FA5}">
                      <a16:colId xmlns:a16="http://schemas.microsoft.com/office/drawing/2014/main" val="2249783572"/>
                    </a:ext>
                  </a:extLst>
                </a:gridCol>
              </a:tblGrid>
              <a:tr h="1534981">
                <a:tc>
                  <a:txBody>
                    <a:bodyPr/>
                    <a:lstStyle/>
                    <a:p>
                      <a:r>
                        <a:rPr lang="es-ES_tradnl" dirty="0"/>
                        <a:t>                 POLITICA                          </a:t>
                      </a:r>
                    </a:p>
                    <a:p>
                      <a:r>
                        <a:rPr lang="es-ES_tradnl" dirty="0"/>
                        <a:t>          MONETARIA</a:t>
                      </a:r>
                    </a:p>
                    <a:p>
                      <a:r>
                        <a:rPr lang="es-ES_tradnl" dirty="0"/>
                        <a:t>                  </a:t>
                      </a:r>
                    </a:p>
                    <a:p>
                      <a:r>
                        <a:rPr lang="es-ES_tradnl" dirty="0"/>
                        <a:t>POLITICA</a:t>
                      </a:r>
                    </a:p>
                    <a:p>
                      <a:r>
                        <a:rPr lang="es-ES_tradnl" dirty="0"/>
                        <a:t>  FISCAL  </a:t>
                      </a:r>
                    </a:p>
                  </a:txBody>
                  <a:tcPr/>
                </a:tc>
                <a:tc>
                  <a:txBody>
                    <a:bodyPr/>
                    <a:lstStyle/>
                    <a:p>
                      <a:endParaRPr lang="es-ES_tradnl" dirty="0"/>
                    </a:p>
                    <a:p>
                      <a:endParaRPr lang="es-ES_tradnl" dirty="0"/>
                    </a:p>
                    <a:p>
                      <a:r>
                        <a:rPr lang="es-ES_tradnl" dirty="0"/>
                        <a:t>        PM ACTIVA</a:t>
                      </a:r>
                    </a:p>
                  </a:txBody>
                  <a:tcPr/>
                </a:tc>
                <a:tc>
                  <a:txBody>
                    <a:bodyPr/>
                    <a:lstStyle/>
                    <a:p>
                      <a:endParaRPr lang="es-ES_tradnl" dirty="0"/>
                    </a:p>
                    <a:p>
                      <a:endParaRPr lang="es-ES_tradnl" dirty="0"/>
                    </a:p>
                    <a:p>
                      <a:r>
                        <a:rPr lang="es-ES_tradnl" dirty="0"/>
                        <a:t>     PM PASIVA</a:t>
                      </a:r>
                    </a:p>
                  </a:txBody>
                  <a:tcPr/>
                </a:tc>
                <a:extLst>
                  <a:ext uri="{0D108BD9-81ED-4DB2-BD59-A6C34878D82A}">
                    <a16:rowId xmlns:a16="http://schemas.microsoft.com/office/drawing/2014/main" val="3254197329"/>
                  </a:ext>
                </a:extLst>
              </a:tr>
              <a:tr h="1252095">
                <a:tc>
                  <a:txBody>
                    <a:bodyPr/>
                    <a:lstStyle/>
                    <a:p>
                      <a:endParaRPr lang="es-ES_tradnl" dirty="0"/>
                    </a:p>
                    <a:p>
                      <a:endParaRPr lang="es-ES_tradnl" dirty="0"/>
                    </a:p>
                    <a:p>
                      <a:r>
                        <a:rPr lang="es-ES_tradnl" dirty="0"/>
                        <a:t>        </a:t>
                      </a:r>
                      <a:r>
                        <a:rPr lang="es-ES_tradnl" dirty="0">
                          <a:solidFill>
                            <a:srgbClr val="0070C0"/>
                          </a:solidFill>
                        </a:rPr>
                        <a:t>PF ACTIVA</a:t>
                      </a:r>
                    </a:p>
                    <a:p>
                      <a:r>
                        <a:rPr lang="es-ES_tradnl" dirty="0"/>
                        <a:t>     </a:t>
                      </a:r>
                    </a:p>
                  </a:txBody>
                  <a:tcPr/>
                </a:tc>
                <a:tc>
                  <a:txBody>
                    <a:bodyPr/>
                    <a:lstStyle/>
                    <a:p>
                      <a:endParaRPr lang="es-ES_tradnl" dirty="0"/>
                    </a:p>
                    <a:p>
                      <a:endParaRPr lang="es-ES_tradnl" dirty="0"/>
                    </a:p>
                    <a:p>
                      <a:r>
                        <a:rPr lang="es-ES_tradnl" dirty="0"/>
                        <a:t>               ?</a:t>
                      </a:r>
                    </a:p>
                  </a:txBody>
                  <a:tcPr/>
                </a:tc>
                <a:tc>
                  <a:txBody>
                    <a:bodyPr/>
                    <a:lstStyle/>
                    <a:p>
                      <a:endParaRPr lang="es-ES_tradnl" dirty="0"/>
                    </a:p>
                    <a:p>
                      <a:r>
                        <a:rPr lang="es-ES_tradnl" dirty="0"/>
                        <a:t>       DOMINIO</a:t>
                      </a:r>
                    </a:p>
                    <a:p>
                      <a:r>
                        <a:rPr lang="es-ES_tradnl" dirty="0"/>
                        <a:t>         FISCAL</a:t>
                      </a:r>
                    </a:p>
                    <a:p>
                      <a:r>
                        <a:rPr lang="es-ES_tradnl" dirty="0"/>
                        <a:t>       (Argentina)</a:t>
                      </a:r>
                    </a:p>
                  </a:txBody>
                  <a:tcPr/>
                </a:tc>
                <a:extLst>
                  <a:ext uri="{0D108BD9-81ED-4DB2-BD59-A6C34878D82A}">
                    <a16:rowId xmlns:a16="http://schemas.microsoft.com/office/drawing/2014/main" val="3706962765"/>
                  </a:ext>
                </a:extLst>
              </a:tr>
              <a:tr h="1500137">
                <a:tc>
                  <a:txBody>
                    <a:bodyPr/>
                    <a:lstStyle/>
                    <a:p>
                      <a:endParaRPr lang="es-ES_tradnl" dirty="0"/>
                    </a:p>
                    <a:p>
                      <a:endParaRPr lang="es-ES_tradnl" dirty="0"/>
                    </a:p>
                    <a:p>
                      <a:r>
                        <a:rPr lang="es-ES_tradnl" dirty="0"/>
                        <a:t>        </a:t>
                      </a:r>
                      <a:r>
                        <a:rPr lang="es-ES_tradnl" dirty="0">
                          <a:solidFill>
                            <a:srgbClr val="0070C0"/>
                          </a:solidFill>
                        </a:rPr>
                        <a:t>PF PASIVA</a:t>
                      </a:r>
                    </a:p>
                  </a:txBody>
                  <a:tcPr/>
                </a:tc>
                <a:tc>
                  <a:txBody>
                    <a:bodyPr/>
                    <a:lstStyle/>
                    <a:p>
                      <a:endParaRPr lang="es-ES_tradnl" dirty="0"/>
                    </a:p>
                    <a:p>
                      <a:r>
                        <a:rPr lang="es-ES_tradnl" dirty="0"/>
                        <a:t>         DOMINIO   </a:t>
                      </a:r>
                    </a:p>
                    <a:p>
                      <a:r>
                        <a:rPr lang="es-ES_tradnl" dirty="0"/>
                        <a:t>       MONETARIO</a:t>
                      </a:r>
                    </a:p>
                    <a:p>
                      <a:r>
                        <a:rPr lang="es-ES_tradnl" dirty="0"/>
                        <a:t>    (Econ. Avanzadas,</a:t>
                      </a:r>
                    </a:p>
                    <a:p>
                      <a:r>
                        <a:rPr lang="es-ES_tradnl" dirty="0"/>
                        <a:t>        Chile, otras)</a:t>
                      </a:r>
                    </a:p>
                  </a:txBody>
                  <a:tcPr/>
                </a:tc>
                <a:tc>
                  <a:txBody>
                    <a:bodyPr/>
                    <a:lstStyle/>
                    <a:p>
                      <a:endParaRPr lang="es-ES_tradnl" dirty="0"/>
                    </a:p>
                    <a:p>
                      <a:endParaRPr lang="es-ES_tradnl" dirty="0"/>
                    </a:p>
                    <a:p>
                      <a:r>
                        <a:rPr lang="es-ES_tradnl" dirty="0"/>
                        <a:t>              ?</a:t>
                      </a:r>
                    </a:p>
                    <a:p>
                      <a:endParaRPr lang="es-ES_tradnl" dirty="0"/>
                    </a:p>
                    <a:p>
                      <a:endParaRPr lang="es-ES_tradnl" dirty="0"/>
                    </a:p>
                  </a:txBody>
                  <a:tcPr/>
                </a:tc>
                <a:extLst>
                  <a:ext uri="{0D108BD9-81ED-4DB2-BD59-A6C34878D82A}">
                    <a16:rowId xmlns:a16="http://schemas.microsoft.com/office/drawing/2014/main" val="1236712678"/>
                  </a:ext>
                </a:extLst>
              </a:tr>
            </a:tbl>
          </a:graphicData>
        </a:graphic>
      </p:graphicFrame>
      <p:sp>
        <p:nvSpPr>
          <p:cNvPr id="5" name="Down Arrow 4">
            <a:extLst>
              <a:ext uri="{FF2B5EF4-FFF2-40B4-BE49-F238E27FC236}">
                <a16:creationId xmlns:a16="http://schemas.microsoft.com/office/drawing/2014/main" id="{E6C6CB38-1AA6-7AD3-7934-361B3A13D40C}"/>
              </a:ext>
            </a:extLst>
          </p:cNvPr>
          <p:cNvSpPr/>
          <p:nvPr/>
        </p:nvSpPr>
        <p:spPr>
          <a:xfrm>
            <a:off x="2455817" y="2697480"/>
            <a:ext cx="388837" cy="7315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Down Arrow 5">
            <a:extLst>
              <a:ext uri="{FF2B5EF4-FFF2-40B4-BE49-F238E27FC236}">
                <a16:creationId xmlns:a16="http://schemas.microsoft.com/office/drawing/2014/main" id="{E7C742DD-79E8-1438-D162-C0E9ADA79046}"/>
              </a:ext>
            </a:extLst>
          </p:cNvPr>
          <p:cNvSpPr/>
          <p:nvPr/>
        </p:nvSpPr>
        <p:spPr>
          <a:xfrm rot="16200000">
            <a:off x="2992919" y="2224165"/>
            <a:ext cx="388837" cy="83602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Bent-Up Arrow 6">
            <a:extLst>
              <a:ext uri="{FF2B5EF4-FFF2-40B4-BE49-F238E27FC236}">
                <a16:creationId xmlns:a16="http://schemas.microsoft.com/office/drawing/2014/main" id="{E6989EA0-D2BC-209E-A3F7-C545FC6653BC}"/>
              </a:ext>
            </a:extLst>
          </p:cNvPr>
          <p:cNvSpPr/>
          <p:nvPr/>
        </p:nvSpPr>
        <p:spPr>
          <a:xfrm>
            <a:off x="5238427" y="4695986"/>
            <a:ext cx="480447" cy="48819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TextBox 7">
            <a:extLst>
              <a:ext uri="{FF2B5EF4-FFF2-40B4-BE49-F238E27FC236}">
                <a16:creationId xmlns:a16="http://schemas.microsoft.com/office/drawing/2014/main" id="{B42BB075-2C81-3978-8467-40D8AB049945}"/>
              </a:ext>
            </a:extLst>
          </p:cNvPr>
          <p:cNvSpPr txBox="1"/>
          <p:nvPr/>
        </p:nvSpPr>
        <p:spPr>
          <a:xfrm>
            <a:off x="8209722" y="1462277"/>
            <a:ext cx="3810000" cy="5016758"/>
          </a:xfrm>
          <a:prstGeom prst="rect">
            <a:avLst/>
          </a:prstGeom>
          <a:noFill/>
        </p:spPr>
        <p:txBody>
          <a:bodyPr wrap="square" rtlCol="0">
            <a:spAutoFit/>
          </a:bodyPr>
          <a:lstStyle/>
          <a:p>
            <a:pPr marL="285750" indent="-285750">
              <a:buFont typeface="Arial" panose="020B0604020202020204" pitchFamily="34" charset="0"/>
              <a:buChar char="•"/>
            </a:pPr>
            <a:r>
              <a:rPr lang="es-ES_tradnl" sz="2000" dirty="0" err="1"/>
              <a:t>Leeper</a:t>
            </a:r>
            <a:r>
              <a:rPr lang="es-ES_tradnl" sz="2000" dirty="0"/>
              <a:t> (1991); Equilibrios bien definidos cuando hay </a:t>
            </a:r>
            <a:r>
              <a:rPr lang="es-ES_tradnl" sz="2000" b="1" i="1" dirty="0"/>
              <a:t>dominio fiscal o monetario</a:t>
            </a:r>
          </a:p>
          <a:p>
            <a:pPr marL="285750" indent="-285750">
              <a:buFont typeface="Arial" panose="020B0604020202020204" pitchFamily="34" charset="0"/>
              <a:buChar char="•"/>
            </a:pPr>
            <a:r>
              <a:rPr lang="es-ES_tradnl" sz="2000" dirty="0"/>
              <a:t>Equilibrios múltiples  (¿inestable?) cuando las dos son activas o pasivas simultáneamente</a:t>
            </a:r>
          </a:p>
          <a:p>
            <a:pPr marL="285750" indent="-285750">
              <a:buFont typeface="Arial" panose="020B0604020202020204" pitchFamily="34" charset="0"/>
              <a:buChar char="•"/>
            </a:pPr>
            <a:r>
              <a:rPr lang="es-ES_tradnl" sz="2000" dirty="0"/>
              <a:t>Cochrane (2023): estabilidad cuando se agrega FTPL</a:t>
            </a:r>
          </a:p>
          <a:p>
            <a:pPr marL="285750" indent="-285750">
              <a:buFont typeface="Arial" panose="020B0604020202020204" pitchFamily="34" charset="0"/>
              <a:buChar char="•"/>
            </a:pPr>
            <a:r>
              <a:rPr lang="es-ES_tradnl" sz="2000" b="1" dirty="0"/>
              <a:t>EE. UU</a:t>
            </a:r>
            <a:r>
              <a:rPr lang="es-ES_tradnl" sz="2000" dirty="0"/>
              <a:t>.: “coqueteando” con transición a cuadrante superior: </a:t>
            </a:r>
            <a:r>
              <a:rPr lang="es-ES_tradnl" sz="2000" b="1" i="1" dirty="0"/>
              <a:t>inflación más persistente</a:t>
            </a:r>
            <a:r>
              <a:rPr lang="es-ES_tradnl" sz="2000" dirty="0"/>
              <a:t>?</a:t>
            </a:r>
          </a:p>
          <a:p>
            <a:pPr marL="285750" indent="-285750">
              <a:buFont typeface="Arial" panose="020B0604020202020204" pitchFamily="34" charset="0"/>
              <a:buChar char="•"/>
            </a:pPr>
            <a:r>
              <a:rPr lang="es-ES_tradnl" sz="2000" b="1" dirty="0"/>
              <a:t>Uruguay</a:t>
            </a:r>
            <a:r>
              <a:rPr lang="es-ES_tradnl" sz="2000" dirty="0"/>
              <a:t>: grado muy bajo de dominio fiscal post-1990 (</a:t>
            </a:r>
            <a:r>
              <a:rPr lang="es-ES_tradnl" sz="2000" dirty="0" err="1"/>
              <a:t>Bucacos</a:t>
            </a:r>
            <a:r>
              <a:rPr lang="es-ES_tradnl" sz="2000" dirty="0"/>
              <a:t>, 2021; </a:t>
            </a:r>
            <a:r>
              <a:rPr lang="es-ES_tradnl" sz="2000" dirty="0" err="1"/>
              <a:t>Oddone</a:t>
            </a:r>
            <a:r>
              <a:rPr lang="es-ES_tradnl" sz="2000" dirty="0"/>
              <a:t> y </a:t>
            </a:r>
            <a:r>
              <a:rPr lang="es-ES_tradnl" sz="2000" dirty="0" err="1"/>
              <a:t>Marandino</a:t>
            </a:r>
            <a:r>
              <a:rPr lang="es-ES_tradnl" sz="2000" dirty="0"/>
              <a:t>, 2021)</a:t>
            </a:r>
          </a:p>
        </p:txBody>
      </p:sp>
    </p:spTree>
    <p:extLst>
      <p:ext uri="{BB962C8B-B14F-4D97-AF65-F5344CB8AC3E}">
        <p14:creationId xmlns:p14="http://schemas.microsoft.com/office/powerpoint/2010/main" val="350185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867AE-44ED-BDC3-2C48-688B6CB0D702}"/>
              </a:ext>
            </a:extLst>
          </p:cNvPr>
          <p:cNvSpPr>
            <a:spLocks noGrp="1"/>
          </p:cNvSpPr>
          <p:nvPr>
            <p:ph type="title"/>
          </p:nvPr>
        </p:nvSpPr>
        <p:spPr>
          <a:xfrm>
            <a:off x="374904" y="409818"/>
            <a:ext cx="10902696" cy="1072895"/>
          </a:xfrm>
        </p:spPr>
        <p:txBody>
          <a:bodyPr/>
          <a:lstStyle/>
          <a:p>
            <a:r>
              <a:rPr lang="es-ES_tradnl" b="1" i="1" dirty="0"/>
              <a:t>IV.  Algunas reflexiones sobre el Caso Uruguayo</a:t>
            </a:r>
          </a:p>
        </p:txBody>
      </p:sp>
      <p:sp>
        <p:nvSpPr>
          <p:cNvPr id="3" name="Content Placeholder 2">
            <a:extLst>
              <a:ext uri="{FF2B5EF4-FFF2-40B4-BE49-F238E27FC236}">
                <a16:creationId xmlns:a16="http://schemas.microsoft.com/office/drawing/2014/main" id="{308C18B5-0584-611E-DC8E-895B827A4526}"/>
              </a:ext>
            </a:extLst>
          </p:cNvPr>
          <p:cNvSpPr>
            <a:spLocks noGrp="1"/>
          </p:cNvSpPr>
          <p:nvPr>
            <p:ph idx="1"/>
          </p:nvPr>
        </p:nvSpPr>
        <p:spPr/>
        <p:txBody>
          <a:bodyPr>
            <a:normAutofit/>
          </a:bodyPr>
          <a:lstStyle/>
          <a:p>
            <a:r>
              <a:rPr lang="es-ES_tradnl" dirty="0">
                <a:latin typeface="+mj-lt"/>
              </a:rPr>
              <a:t>La inflación en Uruguay tiene un fuerte componente inercial (indexación salarial hacia atrás)</a:t>
            </a:r>
          </a:p>
          <a:p>
            <a:r>
              <a:rPr lang="es-ES_tradnl" dirty="0">
                <a:latin typeface="+mj-lt"/>
              </a:rPr>
              <a:t>Para bajarla se necesitan políticas de demanda, pero además (y sobre todo) pautas de </a:t>
            </a:r>
            <a:r>
              <a:rPr lang="es-ES_tradnl" b="1" i="1" dirty="0">
                <a:latin typeface="+mj-lt"/>
              </a:rPr>
              <a:t>ajuste salarial que miren hacia adelante (expectativas)</a:t>
            </a:r>
          </a:p>
          <a:p>
            <a:r>
              <a:rPr lang="es-ES_tradnl" dirty="0">
                <a:latin typeface="+mj-lt"/>
              </a:rPr>
              <a:t>Difícil balance entre “recuperación” salarial y política </a:t>
            </a:r>
            <a:r>
              <a:rPr lang="es-ES_tradnl" dirty="0" err="1">
                <a:latin typeface="+mj-lt"/>
              </a:rPr>
              <a:t>anti-inflacionaria</a:t>
            </a:r>
            <a:endParaRPr lang="es-ES_tradnl" dirty="0">
              <a:latin typeface="+mj-lt"/>
            </a:endParaRPr>
          </a:p>
          <a:p>
            <a:r>
              <a:rPr lang="es-ES_tradnl" b="1" i="1" dirty="0">
                <a:latin typeface="+mj-lt"/>
              </a:rPr>
              <a:t>Expectativas de inflación </a:t>
            </a:r>
            <a:r>
              <a:rPr lang="es-ES_tradnl" dirty="0">
                <a:latin typeface="+mj-lt"/>
              </a:rPr>
              <a:t>de empresarios incorporan esta tensión y son rígidas a la baja</a:t>
            </a:r>
          </a:p>
          <a:p>
            <a:r>
              <a:rPr lang="es-ES_tradnl" dirty="0">
                <a:latin typeface="+mj-lt"/>
              </a:rPr>
              <a:t>El modelo usado por el BCU es similar al NK antes presentado (próxima lamina), y sufriría del mismo </a:t>
            </a:r>
            <a:r>
              <a:rPr lang="es-ES_tradnl" b="1" i="1" dirty="0">
                <a:latin typeface="+mj-lt"/>
              </a:rPr>
              <a:t>problema de suponer </a:t>
            </a:r>
            <a:r>
              <a:rPr lang="es-ES_tradnl" b="1" i="1" dirty="0">
                <a:solidFill>
                  <a:srgbClr val="FF0000"/>
                </a:solidFill>
                <a:latin typeface="+mj-lt"/>
              </a:rPr>
              <a:t>política fiscal pasiva </a:t>
            </a:r>
          </a:p>
        </p:txBody>
      </p:sp>
    </p:spTree>
    <p:extLst>
      <p:ext uri="{BB962C8B-B14F-4D97-AF65-F5344CB8AC3E}">
        <p14:creationId xmlns:p14="http://schemas.microsoft.com/office/powerpoint/2010/main" val="2513781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5AE1-BF46-C36C-536C-71A0E50646EC}"/>
              </a:ext>
            </a:extLst>
          </p:cNvPr>
          <p:cNvSpPr>
            <a:spLocks noGrp="1"/>
          </p:cNvSpPr>
          <p:nvPr>
            <p:ph type="title"/>
          </p:nvPr>
        </p:nvSpPr>
        <p:spPr/>
        <p:txBody>
          <a:bodyPr/>
          <a:lstStyle/>
          <a:p>
            <a:r>
              <a:rPr lang="es-ES_tradnl" b="1" i="1" dirty="0"/>
              <a:t>I.   Introducción</a:t>
            </a:r>
          </a:p>
        </p:txBody>
      </p:sp>
      <p:sp>
        <p:nvSpPr>
          <p:cNvPr id="3" name="Content Placeholder 2">
            <a:extLst>
              <a:ext uri="{FF2B5EF4-FFF2-40B4-BE49-F238E27FC236}">
                <a16:creationId xmlns:a16="http://schemas.microsoft.com/office/drawing/2014/main" id="{97934C15-4B05-092E-5390-A33C536F605E}"/>
              </a:ext>
            </a:extLst>
          </p:cNvPr>
          <p:cNvSpPr>
            <a:spLocks noGrp="1"/>
          </p:cNvSpPr>
          <p:nvPr>
            <p:ph idx="1"/>
          </p:nvPr>
        </p:nvSpPr>
        <p:spPr>
          <a:xfrm>
            <a:off x="838200" y="1759527"/>
            <a:ext cx="11014364" cy="4551218"/>
          </a:xfrm>
        </p:spPr>
        <p:txBody>
          <a:bodyPr>
            <a:normAutofit fontScale="92500" lnSpcReduction="10000"/>
          </a:bodyPr>
          <a:lstStyle/>
          <a:p>
            <a:r>
              <a:rPr lang="es-ES_tradnl" dirty="0">
                <a:latin typeface="+mj-lt"/>
              </a:rPr>
              <a:t>Los bancos centrales de economías avanzadas y muchas emergentes </a:t>
            </a:r>
            <a:r>
              <a:rPr lang="es-ES_tradnl" b="1" i="1" dirty="0">
                <a:latin typeface="+mj-lt"/>
              </a:rPr>
              <a:t>conquistaron la inflación </a:t>
            </a:r>
            <a:r>
              <a:rPr lang="es-ES_tradnl" dirty="0">
                <a:latin typeface="+mj-lt"/>
              </a:rPr>
              <a:t>hacia fines del siglo pasado y principios del corriente</a:t>
            </a:r>
          </a:p>
          <a:p>
            <a:pPr lvl="8"/>
            <a:endParaRPr lang="es-ES_tradnl" dirty="0">
              <a:latin typeface="+mj-lt"/>
            </a:endParaRPr>
          </a:p>
          <a:p>
            <a:r>
              <a:rPr lang="es-ES_tradnl" dirty="0">
                <a:latin typeface="+mj-lt"/>
              </a:rPr>
              <a:t>Lideraron al mundo académico en forjar un </a:t>
            </a:r>
            <a:r>
              <a:rPr lang="es-ES_tradnl" b="1" i="1" dirty="0">
                <a:latin typeface="+mj-lt"/>
              </a:rPr>
              <a:t>marco de política monetaria </a:t>
            </a:r>
            <a:r>
              <a:rPr lang="es-ES_tradnl" dirty="0">
                <a:latin typeface="+mj-lt"/>
              </a:rPr>
              <a:t>(metas de inflación, independencia del banco central, modelos) muy exitoso</a:t>
            </a:r>
          </a:p>
          <a:p>
            <a:pPr lvl="7"/>
            <a:endParaRPr lang="es-ES_tradnl" dirty="0">
              <a:latin typeface="+mj-lt"/>
            </a:endParaRPr>
          </a:p>
          <a:p>
            <a:r>
              <a:rPr lang="es-ES_tradnl" dirty="0">
                <a:latin typeface="+mj-lt"/>
              </a:rPr>
              <a:t>Sin embargo, el </a:t>
            </a:r>
            <a:r>
              <a:rPr lang="es-ES_tradnl" b="1" i="1" dirty="0">
                <a:latin typeface="+mj-lt"/>
              </a:rPr>
              <a:t>rebrote inflacionario de 2021-23 </a:t>
            </a:r>
            <a:r>
              <a:rPr lang="es-ES_tradnl" dirty="0">
                <a:latin typeface="+mj-lt"/>
              </a:rPr>
              <a:t>aparece como un fracaso frente a ese logro y cuestiona objetivos, instrumentos y modelos</a:t>
            </a:r>
          </a:p>
          <a:p>
            <a:pPr lvl="8"/>
            <a:endParaRPr lang="es-ES_tradnl" dirty="0">
              <a:latin typeface="+mj-lt"/>
            </a:endParaRPr>
          </a:p>
          <a:p>
            <a:r>
              <a:rPr lang="es-ES_tradnl" dirty="0">
                <a:latin typeface="+mj-lt"/>
              </a:rPr>
              <a:t>Revisaremos los argumentos detrás de las </a:t>
            </a:r>
            <a:r>
              <a:rPr lang="es-ES_tradnl" b="1" i="1" dirty="0">
                <a:latin typeface="+mj-lt"/>
              </a:rPr>
              <a:t>causas</a:t>
            </a:r>
            <a:r>
              <a:rPr lang="es-ES_tradnl" dirty="0">
                <a:latin typeface="+mj-lt"/>
              </a:rPr>
              <a:t> de ese rebrote inflacionario y las </a:t>
            </a:r>
            <a:r>
              <a:rPr lang="es-ES_tradnl" b="1" i="1" dirty="0">
                <a:latin typeface="+mj-lt"/>
              </a:rPr>
              <a:t>lecciones</a:t>
            </a:r>
            <a:r>
              <a:rPr lang="es-ES_tradnl" dirty="0">
                <a:latin typeface="+mj-lt"/>
              </a:rPr>
              <a:t> que se desprenden para la conducción de la Políticas Monetaria y la Política Fiscal…</a:t>
            </a:r>
            <a:r>
              <a:rPr lang="es-ES_tradnl" b="1" i="1" dirty="0">
                <a:latin typeface="+mj-lt"/>
              </a:rPr>
              <a:t>cambio de paradigma?</a:t>
            </a:r>
          </a:p>
        </p:txBody>
      </p:sp>
    </p:spTree>
    <p:extLst>
      <p:ext uri="{BB962C8B-B14F-4D97-AF65-F5344CB8AC3E}">
        <p14:creationId xmlns:p14="http://schemas.microsoft.com/office/powerpoint/2010/main" val="3785996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B9DFBD-6BEC-35AB-23D0-C895C162CC06}"/>
              </a:ext>
            </a:extLst>
          </p:cNvPr>
          <p:cNvSpPr>
            <a:spLocks noGrp="1"/>
          </p:cNvSpPr>
          <p:nvPr>
            <p:ph idx="1"/>
          </p:nvPr>
        </p:nvSpPr>
        <p:spPr>
          <a:xfrm>
            <a:off x="588818" y="1825624"/>
            <a:ext cx="10764982" cy="4983885"/>
          </a:xfrm>
        </p:spPr>
        <p:txBody>
          <a:bodyPr>
            <a:normAutofit/>
          </a:bodyPr>
          <a:lstStyle/>
          <a:p>
            <a:endParaRPr lang="es-ES_tradnl" dirty="0">
              <a:latin typeface="+mj-lt"/>
            </a:endParaRPr>
          </a:p>
          <a:p>
            <a:endParaRPr lang="es-ES_tradnl" dirty="0">
              <a:latin typeface="+mj-lt"/>
            </a:endParaRPr>
          </a:p>
          <a:p>
            <a:r>
              <a:rPr lang="es-ES_tradnl" dirty="0">
                <a:latin typeface="+mj-lt"/>
              </a:rPr>
              <a:t>Curva de Phillips del modelo BCU:</a:t>
            </a:r>
          </a:p>
          <a:p>
            <a:endParaRPr lang="es-ES_tradnl" dirty="0">
              <a:latin typeface="+mj-lt"/>
            </a:endParaRPr>
          </a:p>
          <a:p>
            <a:endParaRPr lang="es-ES_tradnl" dirty="0">
              <a:latin typeface="+mj-lt"/>
            </a:endParaRPr>
          </a:p>
          <a:p>
            <a:endParaRPr lang="es-ES_tradnl" dirty="0">
              <a:latin typeface="+mj-lt"/>
            </a:endParaRPr>
          </a:p>
          <a:p>
            <a:endParaRPr lang="es-ES_tradnl" dirty="0">
              <a:latin typeface="+mj-lt"/>
            </a:endParaRPr>
          </a:p>
          <a:p>
            <a:endParaRPr lang="es-ES_tradnl" dirty="0">
              <a:latin typeface="+mj-lt"/>
            </a:endParaRPr>
          </a:p>
          <a:p>
            <a:endParaRPr lang="es-ES_tradnl" dirty="0">
              <a:latin typeface="+mj-lt"/>
            </a:endParaRPr>
          </a:p>
          <a:p>
            <a:endParaRPr lang="es-ES_tradnl" dirty="0">
              <a:latin typeface="+mj-lt"/>
            </a:endParaRPr>
          </a:p>
          <a:p>
            <a:pPr marL="0" indent="0">
              <a:buNone/>
            </a:pPr>
            <a:endParaRPr lang="es-ES_tradnl" dirty="0">
              <a:latin typeface="+mj-lt"/>
            </a:endParaRPr>
          </a:p>
        </p:txBody>
      </p:sp>
      <p:pic>
        <p:nvPicPr>
          <p:cNvPr id="4" name="Picture 3">
            <a:extLst>
              <a:ext uri="{FF2B5EF4-FFF2-40B4-BE49-F238E27FC236}">
                <a16:creationId xmlns:a16="http://schemas.microsoft.com/office/drawing/2014/main" id="{7BCB6911-5566-0CC6-CEE4-B4A5EB60F2BB}"/>
              </a:ext>
            </a:extLst>
          </p:cNvPr>
          <p:cNvPicPr>
            <a:picLocks noChangeAspect="1"/>
          </p:cNvPicPr>
          <p:nvPr/>
        </p:nvPicPr>
        <p:blipFill>
          <a:blip r:embed="rId2"/>
          <a:stretch>
            <a:fillRect/>
          </a:stretch>
        </p:blipFill>
        <p:spPr>
          <a:xfrm>
            <a:off x="996541" y="3391151"/>
            <a:ext cx="10772138" cy="3418358"/>
          </a:xfrm>
          <a:prstGeom prst="rect">
            <a:avLst/>
          </a:prstGeom>
        </p:spPr>
      </p:pic>
      <p:pic>
        <p:nvPicPr>
          <p:cNvPr id="5" name="Picture 4">
            <a:extLst>
              <a:ext uri="{FF2B5EF4-FFF2-40B4-BE49-F238E27FC236}">
                <a16:creationId xmlns:a16="http://schemas.microsoft.com/office/drawing/2014/main" id="{363232E3-7DF0-2F71-A251-A2584EB542B4}"/>
              </a:ext>
            </a:extLst>
          </p:cNvPr>
          <p:cNvPicPr>
            <a:picLocks noChangeAspect="1"/>
          </p:cNvPicPr>
          <p:nvPr/>
        </p:nvPicPr>
        <p:blipFill>
          <a:blip r:embed="rId3"/>
          <a:stretch>
            <a:fillRect/>
          </a:stretch>
        </p:blipFill>
        <p:spPr>
          <a:xfrm>
            <a:off x="1733557" y="459768"/>
            <a:ext cx="8322628" cy="2045688"/>
          </a:xfrm>
          <a:prstGeom prst="rect">
            <a:avLst/>
          </a:prstGeom>
        </p:spPr>
      </p:pic>
    </p:spTree>
    <p:extLst>
      <p:ext uri="{BB962C8B-B14F-4D97-AF65-F5344CB8AC3E}">
        <p14:creationId xmlns:p14="http://schemas.microsoft.com/office/powerpoint/2010/main" val="415125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7DDF6-16CA-0260-2B93-E28629F67653}"/>
              </a:ext>
            </a:extLst>
          </p:cNvPr>
          <p:cNvSpPr>
            <a:spLocks noGrp="1"/>
          </p:cNvSpPr>
          <p:nvPr>
            <p:ph type="title"/>
          </p:nvPr>
        </p:nvSpPr>
        <p:spPr>
          <a:xfrm>
            <a:off x="838200" y="365126"/>
            <a:ext cx="10515600" cy="748058"/>
          </a:xfrm>
        </p:spPr>
        <p:txBody>
          <a:bodyPr/>
          <a:lstStyle/>
          <a:p>
            <a:r>
              <a:rPr lang="es-ES_tradnl" b="1" i="1" dirty="0"/>
              <a:t>V.   Conclusión</a:t>
            </a:r>
          </a:p>
        </p:txBody>
      </p:sp>
      <p:sp>
        <p:nvSpPr>
          <p:cNvPr id="3" name="Content Placeholder 2">
            <a:extLst>
              <a:ext uri="{FF2B5EF4-FFF2-40B4-BE49-F238E27FC236}">
                <a16:creationId xmlns:a16="http://schemas.microsoft.com/office/drawing/2014/main" id="{063E49EC-5649-9418-9B97-AFECDE5242AA}"/>
              </a:ext>
            </a:extLst>
          </p:cNvPr>
          <p:cNvSpPr>
            <a:spLocks noGrp="1"/>
          </p:cNvSpPr>
          <p:nvPr>
            <p:ph idx="1"/>
          </p:nvPr>
        </p:nvSpPr>
        <p:spPr>
          <a:xfrm>
            <a:off x="838200" y="1336964"/>
            <a:ext cx="10515600" cy="4839999"/>
          </a:xfrm>
        </p:spPr>
        <p:txBody>
          <a:bodyPr/>
          <a:lstStyle/>
          <a:p>
            <a:r>
              <a:rPr lang="es-ES_tradnl" dirty="0">
                <a:latin typeface="+mj-lt"/>
              </a:rPr>
              <a:t>El rebrote inflacionario puede explicarse con shocks identificados de demanda y oferta, más los errores de política de la Reserva Federal</a:t>
            </a:r>
          </a:p>
          <a:p>
            <a:r>
              <a:rPr lang="es-ES_tradnl" dirty="0">
                <a:latin typeface="+mj-lt"/>
              </a:rPr>
              <a:t>Pero para entender toda la dinámica de la inflación debe tenerse en cuenta la postura de la política fiscal, especialmente hacia adelante (expectativas fiscales a mediano plazo!!)</a:t>
            </a:r>
          </a:p>
          <a:p>
            <a:r>
              <a:rPr lang="es-ES_tradnl" dirty="0">
                <a:latin typeface="+mj-lt"/>
              </a:rPr>
              <a:t>Varios bancos centrales avanzados van a revisar sus marcos de política monetaria en los próximos años: salvo el punto anterior sobre lo fiscal, no creemos que la revisión sea de magnitud</a:t>
            </a:r>
          </a:p>
          <a:p>
            <a:r>
              <a:rPr lang="es-ES_tradnl" dirty="0">
                <a:latin typeface="+mj-lt"/>
              </a:rPr>
              <a:t>Para el caso uruguayo, esto querría decir que se debe seguir el esfuerzo de manejar las expectativas de precios y salarios (con el aditivo fiscal) y avanzar hacia la independencia del BCU.</a:t>
            </a:r>
          </a:p>
        </p:txBody>
      </p:sp>
    </p:spTree>
    <p:extLst>
      <p:ext uri="{BB962C8B-B14F-4D97-AF65-F5344CB8AC3E}">
        <p14:creationId xmlns:p14="http://schemas.microsoft.com/office/powerpoint/2010/main" val="61149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E6316-4F00-937C-7FAF-A28A88E45BAC}"/>
              </a:ext>
            </a:extLst>
          </p:cNvPr>
          <p:cNvSpPr>
            <a:spLocks noGrp="1"/>
          </p:cNvSpPr>
          <p:nvPr>
            <p:ph type="title"/>
          </p:nvPr>
        </p:nvSpPr>
        <p:spPr>
          <a:xfrm>
            <a:off x="316993" y="471798"/>
            <a:ext cx="11189208" cy="587829"/>
          </a:xfrm>
        </p:spPr>
        <p:txBody>
          <a:bodyPr>
            <a:normAutofit fontScale="90000"/>
          </a:bodyPr>
          <a:lstStyle/>
          <a:p>
            <a:r>
              <a:rPr lang="es-UY" b="1" dirty="0"/>
              <a:t>Referencias</a:t>
            </a:r>
          </a:p>
        </p:txBody>
      </p:sp>
      <p:sp>
        <p:nvSpPr>
          <p:cNvPr id="3" name="Content Placeholder 2">
            <a:extLst>
              <a:ext uri="{FF2B5EF4-FFF2-40B4-BE49-F238E27FC236}">
                <a16:creationId xmlns:a16="http://schemas.microsoft.com/office/drawing/2014/main" id="{FF577927-8042-B712-6453-AD0F29BABA3F}"/>
              </a:ext>
            </a:extLst>
          </p:cNvPr>
          <p:cNvSpPr>
            <a:spLocks noGrp="1"/>
          </p:cNvSpPr>
          <p:nvPr>
            <p:ph idx="1"/>
          </p:nvPr>
        </p:nvSpPr>
        <p:spPr>
          <a:xfrm>
            <a:off x="399308" y="1425287"/>
            <a:ext cx="11106893" cy="5319713"/>
          </a:xfrm>
        </p:spPr>
        <p:txBody>
          <a:bodyPr>
            <a:normAutofit fontScale="92500" lnSpcReduction="20000"/>
          </a:bodyPr>
          <a:lstStyle/>
          <a:p>
            <a:pPr marL="0" indent="0">
              <a:buNone/>
            </a:pPr>
            <a:r>
              <a:rPr lang="es-UY" sz="2400" dirty="0" err="1">
                <a:latin typeface="+mj-lt"/>
              </a:rPr>
              <a:t>Bernanke</a:t>
            </a:r>
            <a:r>
              <a:rPr lang="es-UY" sz="2400" dirty="0">
                <a:latin typeface="+mj-lt"/>
              </a:rPr>
              <a:t>, B. and O. Blanchard, 2023, “</a:t>
            </a:r>
            <a:r>
              <a:rPr lang="es-UY" sz="2400" dirty="0" err="1">
                <a:latin typeface="+mj-lt"/>
              </a:rPr>
              <a:t>What</a:t>
            </a:r>
            <a:r>
              <a:rPr lang="es-UY" sz="2400" dirty="0">
                <a:latin typeface="+mj-lt"/>
              </a:rPr>
              <a:t> </a:t>
            </a:r>
            <a:r>
              <a:rPr lang="es-UY" sz="2400" dirty="0" err="1">
                <a:latin typeface="+mj-lt"/>
              </a:rPr>
              <a:t>Caused</a:t>
            </a:r>
            <a:r>
              <a:rPr lang="es-UY" sz="2400" dirty="0">
                <a:latin typeface="+mj-lt"/>
              </a:rPr>
              <a:t> </a:t>
            </a:r>
            <a:r>
              <a:rPr lang="es-UY" sz="2400" dirty="0" err="1">
                <a:latin typeface="+mj-lt"/>
              </a:rPr>
              <a:t>the</a:t>
            </a:r>
            <a:r>
              <a:rPr lang="es-UY" sz="2400" dirty="0">
                <a:latin typeface="+mj-lt"/>
              </a:rPr>
              <a:t> U.S. </a:t>
            </a:r>
            <a:r>
              <a:rPr lang="es-UY" sz="2400" dirty="0" err="1">
                <a:latin typeface="+mj-lt"/>
              </a:rPr>
              <a:t>Pandemic</a:t>
            </a:r>
            <a:r>
              <a:rPr lang="es-UY" sz="2400" dirty="0">
                <a:latin typeface="+mj-lt"/>
              </a:rPr>
              <a:t>-Era </a:t>
            </a:r>
            <a:r>
              <a:rPr lang="es-UY" sz="2400" dirty="0" err="1">
                <a:latin typeface="+mj-lt"/>
              </a:rPr>
              <a:t>Inflation</a:t>
            </a:r>
            <a:r>
              <a:rPr lang="es-UY" sz="2400" dirty="0">
                <a:latin typeface="+mj-lt"/>
              </a:rPr>
              <a:t>?” NBER WP 31417</a:t>
            </a:r>
          </a:p>
          <a:p>
            <a:pPr marL="0" indent="0">
              <a:buNone/>
            </a:pPr>
            <a:r>
              <a:rPr lang="es-UY" sz="2400" dirty="0" err="1">
                <a:latin typeface="+mj-lt"/>
              </a:rPr>
              <a:t>Bucacos</a:t>
            </a:r>
            <a:r>
              <a:rPr lang="es-UY" sz="2400" dirty="0">
                <a:latin typeface="+mj-lt"/>
              </a:rPr>
              <a:t>, E. 2021, “</a:t>
            </a:r>
            <a:r>
              <a:rPr lang="es-UY" sz="2400" dirty="0" err="1">
                <a:latin typeface="+mj-lt"/>
              </a:rPr>
              <a:t>The</a:t>
            </a:r>
            <a:r>
              <a:rPr lang="es-UY" sz="2400" dirty="0">
                <a:latin typeface="+mj-lt"/>
              </a:rPr>
              <a:t> </a:t>
            </a:r>
            <a:r>
              <a:rPr lang="es-UY" sz="2400" dirty="0" err="1">
                <a:latin typeface="+mj-lt"/>
              </a:rPr>
              <a:t>Interdependence</a:t>
            </a:r>
            <a:r>
              <a:rPr lang="es-UY" sz="2400" dirty="0">
                <a:latin typeface="+mj-lt"/>
              </a:rPr>
              <a:t> </a:t>
            </a:r>
            <a:r>
              <a:rPr lang="es-UY" sz="2400" dirty="0" err="1">
                <a:latin typeface="+mj-lt"/>
              </a:rPr>
              <a:t>of</a:t>
            </a:r>
            <a:r>
              <a:rPr lang="es-UY" sz="2400" dirty="0">
                <a:latin typeface="+mj-lt"/>
              </a:rPr>
              <a:t> Fiscal and </a:t>
            </a:r>
            <a:r>
              <a:rPr lang="es-UY" sz="2400" dirty="0" err="1">
                <a:latin typeface="+mj-lt"/>
              </a:rPr>
              <a:t>Monetary</a:t>
            </a:r>
            <a:r>
              <a:rPr lang="es-UY" sz="2400" dirty="0">
                <a:latin typeface="+mj-lt"/>
              </a:rPr>
              <a:t> </a:t>
            </a:r>
            <a:r>
              <a:rPr lang="es-UY" sz="2400" dirty="0" err="1">
                <a:latin typeface="+mj-lt"/>
              </a:rPr>
              <a:t>Policy</a:t>
            </a:r>
            <a:r>
              <a:rPr lang="es-UY" sz="2400" dirty="0">
                <a:latin typeface="+mj-lt"/>
              </a:rPr>
              <a:t> in Uruguay”, Doc. De trabajo No 001 – 2021, BCU</a:t>
            </a:r>
          </a:p>
          <a:p>
            <a:pPr marL="0" indent="0">
              <a:buNone/>
            </a:pPr>
            <a:r>
              <a:rPr lang="es-UY" sz="2400" dirty="0">
                <a:latin typeface="+mj-lt"/>
              </a:rPr>
              <a:t>Cochrane, J., 2023, </a:t>
            </a:r>
            <a:r>
              <a:rPr lang="es-UY" sz="2400" i="1" dirty="0" err="1">
                <a:latin typeface="+mj-lt"/>
              </a:rPr>
              <a:t>The</a:t>
            </a:r>
            <a:r>
              <a:rPr lang="es-UY" sz="2400" i="1" dirty="0">
                <a:latin typeface="+mj-lt"/>
              </a:rPr>
              <a:t> Fiscal </a:t>
            </a:r>
            <a:r>
              <a:rPr lang="es-UY" sz="2400" i="1" dirty="0" err="1">
                <a:latin typeface="+mj-lt"/>
              </a:rPr>
              <a:t>Theory</a:t>
            </a:r>
            <a:r>
              <a:rPr lang="es-UY" sz="2400" i="1" dirty="0">
                <a:latin typeface="+mj-lt"/>
              </a:rPr>
              <a:t> </a:t>
            </a:r>
            <a:r>
              <a:rPr lang="es-UY" sz="2400" i="1" dirty="0" err="1">
                <a:latin typeface="+mj-lt"/>
              </a:rPr>
              <a:t>of</a:t>
            </a:r>
            <a:r>
              <a:rPr lang="es-UY" sz="2400" i="1" dirty="0">
                <a:latin typeface="+mj-lt"/>
              </a:rPr>
              <a:t> </a:t>
            </a:r>
            <a:r>
              <a:rPr lang="es-UY" sz="2400" i="1" dirty="0" err="1">
                <a:latin typeface="+mj-lt"/>
              </a:rPr>
              <a:t>the</a:t>
            </a:r>
            <a:r>
              <a:rPr lang="es-UY" sz="2400" i="1" dirty="0">
                <a:latin typeface="+mj-lt"/>
              </a:rPr>
              <a:t> Price </a:t>
            </a:r>
            <a:r>
              <a:rPr lang="es-UY" sz="2400" i="1" dirty="0" err="1">
                <a:latin typeface="+mj-lt"/>
              </a:rPr>
              <a:t>Level</a:t>
            </a:r>
            <a:r>
              <a:rPr lang="es-UY" sz="2400" i="1" dirty="0">
                <a:latin typeface="+mj-lt"/>
              </a:rPr>
              <a:t>, </a:t>
            </a:r>
            <a:r>
              <a:rPr lang="es-UY" sz="2400" dirty="0">
                <a:latin typeface="+mj-lt"/>
              </a:rPr>
              <a:t>Princeton, NJ</a:t>
            </a:r>
            <a:r>
              <a:rPr lang="es-UY" sz="2400" i="1" dirty="0">
                <a:latin typeface="+mj-lt"/>
              </a:rPr>
              <a:t>: </a:t>
            </a:r>
            <a:r>
              <a:rPr lang="es-UY" sz="2400" dirty="0">
                <a:latin typeface="+mj-lt"/>
              </a:rPr>
              <a:t>Princeton </a:t>
            </a:r>
            <a:r>
              <a:rPr lang="es-UY" sz="2400" dirty="0" err="1">
                <a:latin typeface="+mj-lt"/>
              </a:rPr>
              <a:t>University</a:t>
            </a:r>
            <a:r>
              <a:rPr lang="es-UY" sz="2400" dirty="0">
                <a:latin typeface="+mj-lt"/>
              </a:rPr>
              <a:t> </a:t>
            </a:r>
            <a:r>
              <a:rPr lang="es-UY" sz="2400" dirty="0" err="1">
                <a:latin typeface="+mj-lt"/>
              </a:rPr>
              <a:t>Press</a:t>
            </a:r>
            <a:endParaRPr lang="es-UY" sz="2400" i="1" dirty="0">
              <a:latin typeface="+mj-lt"/>
            </a:endParaRPr>
          </a:p>
          <a:p>
            <a:pPr marL="0" indent="0">
              <a:buNone/>
            </a:pPr>
            <a:r>
              <a:rPr lang="es-UY" sz="2400" dirty="0" err="1">
                <a:latin typeface="+mj-lt"/>
              </a:rPr>
              <a:t>Gagliardone</a:t>
            </a:r>
            <a:r>
              <a:rPr lang="es-UY" sz="2400" dirty="0">
                <a:latin typeface="+mj-lt"/>
              </a:rPr>
              <a:t>, L. y M. </a:t>
            </a:r>
            <a:r>
              <a:rPr lang="es-UY" sz="2400" dirty="0" err="1">
                <a:latin typeface="+mj-lt"/>
              </a:rPr>
              <a:t>Gertler</a:t>
            </a:r>
            <a:r>
              <a:rPr lang="es-UY" sz="2400" dirty="0">
                <a:latin typeface="+mj-lt"/>
              </a:rPr>
              <a:t>, 2023, “</a:t>
            </a:r>
            <a:r>
              <a:rPr lang="es-UY" sz="2400" dirty="0" err="1">
                <a:latin typeface="+mj-lt"/>
              </a:rPr>
              <a:t>Oil</a:t>
            </a:r>
            <a:r>
              <a:rPr lang="es-UY" sz="2400" dirty="0">
                <a:latin typeface="+mj-lt"/>
              </a:rPr>
              <a:t> </a:t>
            </a:r>
            <a:r>
              <a:rPr lang="es-UY" sz="2400" dirty="0" err="1">
                <a:latin typeface="+mj-lt"/>
              </a:rPr>
              <a:t>Prices</a:t>
            </a:r>
            <a:r>
              <a:rPr lang="es-UY" sz="2400" dirty="0">
                <a:latin typeface="+mj-lt"/>
              </a:rPr>
              <a:t>, </a:t>
            </a:r>
            <a:r>
              <a:rPr lang="es-UY" sz="2400" dirty="0" err="1">
                <a:latin typeface="+mj-lt"/>
              </a:rPr>
              <a:t>Monetary</a:t>
            </a:r>
            <a:r>
              <a:rPr lang="es-UY" sz="2400" dirty="0">
                <a:latin typeface="+mj-lt"/>
              </a:rPr>
              <a:t> </a:t>
            </a:r>
            <a:r>
              <a:rPr lang="es-UY" sz="2400" dirty="0" err="1">
                <a:latin typeface="+mj-lt"/>
              </a:rPr>
              <a:t>Policy</a:t>
            </a:r>
            <a:r>
              <a:rPr lang="es-UY" sz="2400" dirty="0">
                <a:latin typeface="+mj-lt"/>
              </a:rPr>
              <a:t> and </a:t>
            </a:r>
            <a:r>
              <a:rPr lang="es-UY" sz="2400" dirty="0" err="1">
                <a:latin typeface="+mj-lt"/>
              </a:rPr>
              <a:t>Inflation</a:t>
            </a:r>
            <a:r>
              <a:rPr lang="es-UY" sz="2400" dirty="0">
                <a:latin typeface="+mj-lt"/>
              </a:rPr>
              <a:t> Surges”, NBER WP 31263</a:t>
            </a:r>
          </a:p>
          <a:p>
            <a:pPr marL="0" indent="0">
              <a:buNone/>
            </a:pPr>
            <a:r>
              <a:rPr lang="es-UY" sz="2400" dirty="0" err="1">
                <a:latin typeface="+mj-lt"/>
              </a:rPr>
              <a:t>Leeper</a:t>
            </a:r>
            <a:r>
              <a:rPr lang="es-UY" sz="2400" dirty="0">
                <a:latin typeface="+mj-lt"/>
              </a:rPr>
              <a:t>, E., 1991, “</a:t>
            </a:r>
            <a:r>
              <a:rPr lang="es-UY" sz="2400" dirty="0" err="1">
                <a:latin typeface="+mj-lt"/>
              </a:rPr>
              <a:t>Equilibria</a:t>
            </a:r>
            <a:r>
              <a:rPr lang="es-UY" sz="2400" dirty="0">
                <a:latin typeface="+mj-lt"/>
              </a:rPr>
              <a:t> </a:t>
            </a:r>
            <a:r>
              <a:rPr lang="es-UY" sz="2400" dirty="0" err="1">
                <a:latin typeface="+mj-lt"/>
              </a:rPr>
              <a:t>under</a:t>
            </a:r>
            <a:r>
              <a:rPr lang="es-UY" sz="2400" dirty="0">
                <a:latin typeface="+mj-lt"/>
              </a:rPr>
              <a:t> “active” and “pasive” </a:t>
            </a:r>
            <a:r>
              <a:rPr lang="es-UY" sz="2400" dirty="0" err="1">
                <a:latin typeface="+mj-lt"/>
              </a:rPr>
              <a:t>monetary</a:t>
            </a:r>
            <a:r>
              <a:rPr lang="es-UY" sz="2400" dirty="0">
                <a:latin typeface="+mj-lt"/>
              </a:rPr>
              <a:t> and fiscal </a:t>
            </a:r>
            <a:r>
              <a:rPr lang="es-UY" sz="2400" dirty="0" err="1">
                <a:latin typeface="+mj-lt"/>
              </a:rPr>
              <a:t>policies</a:t>
            </a:r>
            <a:r>
              <a:rPr lang="es-UY" sz="2400" dirty="0">
                <a:latin typeface="+mj-lt"/>
              </a:rPr>
              <a:t>”, </a:t>
            </a:r>
            <a:r>
              <a:rPr lang="es-UY" sz="2400" i="1" dirty="0" err="1">
                <a:latin typeface="+mj-lt"/>
              </a:rPr>
              <a:t>Journal</a:t>
            </a:r>
            <a:r>
              <a:rPr lang="es-UY" sz="2400" i="1" dirty="0">
                <a:latin typeface="+mj-lt"/>
              </a:rPr>
              <a:t> </a:t>
            </a:r>
            <a:r>
              <a:rPr lang="es-UY" sz="2400" i="1" dirty="0" err="1">
                <a:latin typeface="+mj-lt"/>
              </a:rPr>
              <a:t>of</a:t>
            </a:r>
            <a:r>
              <a:rPr lang="es-UY" sz="2400" i="1" dirty="0">
                <a:latin typeface="+mj-lt"/>
              </a:rPr>
              <a:t> </a:t>
            </a:r>
            <a:r>
              <a:rPr lang="es-UY" sz="2400" i="1" dirty="0" err="1">
                <a:latin typeface="+mj-lt"/>
              </a:rPr>
              <a:t>Monetary</a:t>
            </a:r>
            <a:r>
              <a:rPr lang="es-UY" sz="2400" i="1" dirty="0">
                <a:latin typeface="+mj-lt"/>
              </a:rPr>
              <a:t> </a:t>
            </a:r>
            <a:r>
              <a:rPr lang="es-UY" sz="2400" i="1" dirty="0" err="1">
                <a:latin typeface="+mj-lt"/>
              </a:rPr>
              <a:t>Economics</a:t>
            </a:r>
            <a:r>
              <a:rPr lang="es-UY" sz="2400" i="1" dirty="0">
                <a:latin typeface="+mj-lt"/>
              </a:rPr>
              <a:t> </a:t>
            </a:r>
            <a:r>
              <a:rPr lang="es-UY" sz="2400" dirty="0">
                <a:latin typeface="+mj-lt"/>
              </a:rPr>
              <a:t>27, pp. 129-147</a:t>
            </a:r>
          </a:p>
          <a:p>
            <a:pPr marL="0" indent="0">
              <a:buNone/>
            </a:pPr>
            <a:r>
              <a:rPr lang="es-UY" sz="2400" dirty="0" err="1">
                <a:latin typeface="+mj-lt"/>
              </a:rPr>
              <a:t>Oddone</a:t>
            </a:r>
            <a:r>
              <a:rPr lang="es-UY" sz="2400" dirty="0">
                <a:latin typeface="+mj-lt"/>
              </a:rPr>
              <a:t>, G. and J. </a:t>
            </a:r>
            <a:r>
              <a:rPr lang="es-UY" sz="2400" dirty="0" err="1">
                <a:latin typeface="+mj-lt"/>
              </a:rPr>
              <a:t>Marandino</a:t>
            </a:r>
            <a:r>
              <a:rPr lang="es-UY" sz="2400" dirty="0">
                <a:latin typeface="+mj-lt"/>
              </a:rPr>
              <a:t>, 2021, “</a:t>
            </a:r>
            <a:r>
              <a:rPr lang="es-UY" sz="2400" dirty="0" err="1">
                <a:latin typeface="+mj-lt"/>
              </a:rPr>
              <a:t>The</a:t>
            </a:r>
            <a:r>
              <a:rPr lang="es-UY" sz="2400" dirty="0">
                <a:latin typeface="+mj-lt"/>
              </a:rPr>
              <a:t> </a:t>
            </a:r>
            <a:r>
              <a:rPr lang="es-UY" sz="2400" dirty="0" err="1">
                <a:latin typeface="+mj-lt"/>
              </a:rPr>
              <a:t>History</a:t>
            </a:r>
            <a:r>
              <a:rPr lang="es-UY" sz="2400" dirty="0">
                <a:latin typeface="+mj-lt"/>
              </a:rPr>
              <a:t> </a:t>
            </a:r>
            <a:r>
              <a:rPr lang="es-UY" sz="2400" dirty="0" err="1">
                <a:latin typeface="+mj-lt"/>
              </a:rPr>
              <a:t>of</a:t>
            </a:r>
            <a:r>
              <a:rPr lang="es-UY" sz="2400" dirty="0">
                <a:latin typeface="+mj-lt"/>
              </a:rPr>
              <a:t> Uruguay”, en T. </a:t>
            </a:r>
            <a:r>
              <a:rPr lang="es-UY" sz="2400" dirty="0" err="1">
                <a:latin typeface="+mj-lt"/>
              </a:rPr>
              <a:t>Kehoe</a:t>
            </a:r>
            <a:r>
              <a:rPr lang="es-UY" sz="2400" dirty="0">
                <a:latin typeface="+mj-lt"/>
              </a:rPr>
              <a:t> and J.P. Nicolini, eds., “</a:t>
            </a:r>
            <a:r>
              <a:rPr lang="es-UY" sz="2400" i="1" dirty="0">
                <a:latin typeface="+mj-lt"/>
              </a:rPr>
              <a:t>A</a:t>
            </a:r>
            <a:r>
              <a:rPr lang="es-UY" sz="2400" dirty="0">
                <a:latin typeface="+mj-lt"/>
              </a:rPr>
              <a:t> </a:t>
            </a:r>
            <a:r>
              <a:rPr lang="es-UY" sz="2400" i="1" dirty="0" err="1">
                <a:latin typeface="+mj-lt"/>
              </a:rPr>
              <a:t>Monetary</a:t>
            </a:r>
            <a:r>
              <a:rPr lang="es-UY" sz="2400" i="1" dirty="0">
                <a:latin typeface="+mj-lt"/>
              </a:rPr>
              <a:t> and Fiscal </a:t>
            </a:r>
            <a:r>
              <a:rPr lang="es-UY" sz="2400" i="1" dirty="0" err="1">
                <a:latin typeface="+mj-lt"/>
              </a:rPr>
              <a:t>History</a:t>
            </a:r>
            <a:r>
              <a:rPr lang="es-UY" sz="2400" i="1" dirty="0">
                <a:latin typeface="+mj-lt"/>
              </a:rPr>
              <a:t> </a:t>
            </a:r>
            <a:r>
              <a:rPr lang="es-UY" sz="2400" i="1" dirty="0" err="1">
                <a:latin typeface="+mj-lt"/>
              </a:rPr>
              <a:t>of</a:t>
            </a:r>
            <a:r>
              <a:rPr lang="es-UY" sz="2400" i="1" dirty="0">
                <a:latin typeface="+mj-lt"/>
              </a:rPr>
              <a:t> </a:t>
            </a:r>
            <a:r>
              <a:rPr lang="es-UY" sz="2400" i="1" dirty="0" err="1">
                <a:latin typeface="+mj-lt"/>
              </a:rPr>
              <a:t>Latin</a:t>
            </a:r>
            <a:r>
              <a:rPr lang="es-UY" sz="2400" i="1" dirty="0">
                <a:latin typeface="+mj-lt"/>
              </a:rPr>
              <a:t> </a:t>
            </a:r>
            <a:r>
              <a:rPr lang="es-UY" sz="2400" i="1" dirty="0" err="1">
                <a:latin typeface="+mj-lt"/>
              </a:rPr>
              <a:t>America</a:t>
            </a:r>
            <a:r>
              <a:rPr lang="es-UY" sz="2400" i="1" dirty="0">
                <a:latin typeface="+mj-lt"/>
              </a:rPr>
              <a:t>, 1960-2017”</a:t>
            </a:r>
            <a:r>
              <a:rPr lang="es-UY" sz="2400" dirty="0">
                <a:latin typeface="+mj-lt"/>
              </a:rPr>
              <a:t>, </a:t>
            </a:r>
            <a:r>
              <a:rPr lang="es-UY" sz="2400" dirty="0" err="1">
                <a:latin typeface="+mj-lt"/>
              </a:rPr>
              <a:t>U.of</a:t>
            </a:r>
            <a:r>
              <a:rPr lang="es-UY" sz="2400" dirty="0">
                <a:latin typeface="+mj-lt"/>
              </a:rPr>
              <a:t> Minnesota </a:t>
            </a:r>
            <a:r>
              <a:rPr lang="es-UY" sz="2400" dirty="0" err="1">
                <a:latin typeface="+mj-lt"/>
              </a:rPr>
              <a:t>Press</a:t>
            </a:r>
            <a:r>
              <a:rPr lang="es-UY" sz="2400" dirty="0">
                <a:latin typeface="+mj-lt"/>
              </a:rPr>
              <a:t>, Minneapolis </a:t>
            </a:r>
          </a:p>
          <a:p>
            <a:pPr marL="0" indent="0">
              <a:buNone/>
            </a:pPr>
            <a:r>
              <a:rPr lang="es-UY" sz="2400" dirty="0">
                <a:latin typeface="+mj-lt"/>
              </a:rPr>
              <a:t>Sargent, T. and N. Wallace, 1981, “</a:t>
            </a:r>
            <a:r>
              <a:rPr lang="es-UY" sz="2400" dirty="0" err="1">
                <a:latin typeface="+mj-lt"/>
              </a:rPr>
              <a:t>Some</a:t>
            </a:r>
            <a:r>
              <a:rPr lang="es-UY" sz="2400" dirty="0">
                <a:latin typeface="+mj-lt"/>
              </a:rPr>
              <a:t> </a:t>
            </a:r>
            <a:r>
              <a:rPr lang="es-UY" sz="2400" dirty="0" err="1">
                <a:latin typeface="+mj-lt"/>
              </a:rPr>
              <a:t>Unpleasant</a:t>
            </a:r>
            <a:r>
              <a:rPr lang="es-UY" sz="2400" dirty="0">
                <a:latin typeface="+mj-lt"/>
              </a:rPr>
              <a:t> </a:t>
            </a:r>
            <a:r>
              <a:rPr lang="es-UY" sz="2400" dirty="0" err="1">
                <a:latin typeface="+mj-lt"/>
              </a:rPr>
              <a:t>Monetarist</a:t>
            </a:r>
            <a:r>
              <a:rPr lang="es-UY" sz="2400" dirty="0">
                <a:latin typeface="+mj-lt"/>
              </a:rPr>
              <a:t> </a:t>
            </a:r>
            <a:r>
              <a:rPr lang="es-UY" sz="2400" dirty="0" err="1">
                <a:latin typeface="+mj-lt"/>
              </a:rPr>
              <a:t>Arthmetic</a:t>
            </a:r>
            <a:r>
              <a:rPr lang="es-UY" sz="2400" dirty="0">
                <a:latin typeface="+mj-lt"/>
              </a:rPr>
              <a:t>”, Federal Reserve Bank </a:t>
            </a:r>
            <a:r>
              <a:rPr lang="es-UY" sz="2400" dirty="0" err="1">
                <a:latin typeface="+mj-lt"/>
              </a:rPr>
              <a:t>of</a:t>
            </a:r>
            <a:r>
              <a:rPr lang="es-UY" sz="2400" dirty="0">
                <a:latin typeface="+mj-lt"/>
              </a:rPr>
              <a:t> Minneapolis </a:t>
            </a:r>
            <a:r>
              <a:rPr lang="es-UY" sz="2400" i="1" dirty="0" err="1">
                <a:latin typeface="+mj-lt"/>
              </a:rPr>
              <a:t>Quarterly</a:t>
            </a:r>
            <a:r>
              <a:rPr lang="es-UY" sz="2400" i="1" dirty="0">
                <a:latin typeface="+mj-lt"/>
              </a:rPr>
              <a:t> </a:t>
            </a:r>
            <a:r>
              <a:rPr lang="es-UY" sz="2400" i="1" dirty="0" err="1">
                <a:latin typeface="+mj-lt"/>
              </a:rPr>
              <a:t>Review</a:t>
            </a:r>
            <a:r>
              <a:rPr lang="es-UY" sz="2400" dirty="0">
                <a:latin typeface="+mj-lt"/>
              </a:rPr>
              <a:t>, </a:t>
            </a:r>
            <a:r>
              <a:rPr lang="es-UY" sz="2400" dirty="0" err="1">
                <a:latin typeface="+mj-lt"/>
              </a:rPr>
              <a:t>Fall</a:t>
            </a:r>
            <a:r>
              <a:rPr lang="es-UY" sz="2400" dirty="0">
                <a:latin typeface="+mj-lt"/>
              </a:rPr>
              <a:t>, 1-17</a:t>
            </a:r>
          </a:p>
          <a:p>
            <a:pPr marL="0" indent="0">
              <a:buNone/>
            </a:pPr>
            <a:r>
              <a:rPr lang="es-UY" sz="2400" dirty="0">
                <a:latin typeface="+mj-lt"/>
              </a:rPr>
              <a:t>Summers, L., 2021, “</a:t>
            </a:r>
            <a:r>
              <a:rPr lang="es-UY" sz="2400" dirty="0" err="1">
                <a:latin typeface="+mj-lt"/>
              </a:rPr>
              <a:t>The</a:t>
            </a:r>
            <a:r>
              <a:rPr lang="es-UY" sz="2400" dirty="0">
                <a:latin typeface="+mj-lt"/>
              </a:rPr>
              <a:t> </a:t>
            </a:r>
            <a:r>
              <a:rPr lang="es-UY" sz="2400" dirty="0" err="1">
                <a:latin typeface="+mj-lt"/>
              </a:rPr>
              <a:t>Biden</a:t>
            </a:r>
            <a:r>
              <a:rPr lang="es-UY" sz="2400" dirty="0">
                <a:latin typeface="+mj-lt"/>
              </a:rPr>
              <a:t> </a:t>
            </a:r>
            <a:r>
              <a:rPr lang="es-UY" sz="2400" dirty="0" err="1">
                <a:latin typeface="+mj-lt"/>
              </a:rPr>
              <a:t>stimulus</a:t>
            </a:r>
            <a:r>
              <a:rPr lang="es-UY" sz="2400" dirty="0">
                <a:latin typeface="+mj-lt"/>
              </a:rPr>
              <a:t> </a:t>
            </a:r>
            <a:r>
              <a:rPr lang="es-UY" sz="2400" dirty="0" err="1">
                <a:latin typeface="+mj-lt"/>
              </a:rPr>
              <a:t>is</a:t>
            </a:r>
            <a:r>
              <a:rPr lang="es-UY" sz="2400" dirty="0">
                <a:latin typeface="+mj-lt"/>
              </a:rPr>
              <a:t> </a:t>
            </a:r>
            <a:r>
              <a:rPr lang="es-UY" sz="2400" dirty="0" err="1">
                <a:latin typeface="+mj-lt"/>
              </a:rPr>
              <a:t>admirably</a:t>
            </a:r>
            <a:r>
              <a:rPr lang="es-UY" sz="2400" dirty="0">
                <a:latin typeface="+mj-lt"/>
              </a:rPr>
              <a:t> </a:t>
            </a:r>
            <a:r>
              <a:rPr lang="es-UY" sz="2400" dirty="0" err="1">
                <a:latin typeface="+mj-lt"/>
              </a:rPr>
              <a:t>ambitious</a:t>
            </a:r>
            <a:r>
              <a:rPr lang="es-UY" sz="2400" dirty="0">
                <a:latin typeface="+mj-lt"/>
              </a:rPr>
              <a:t>. </a:t>
            </a:r>
            <a:r>
              <a:rPr lang="es-UY" sz="2400" dirty="0" err="1">
                <a:latin typeface="+mj-lt"/>
              </a:rPr>
              <a:t>But</a:t>
            </a:r>
            <a:r>
              <a:rPr lang="es-UY" sz="2400" dirty="0">
                <a:latin typeface="+mj-lt"/>
              </a:rPr>
              <a:t> </a:t>
            </a:r>
            <a:r>
              <a:rPr lang="es-UY" sz="2400" dirty="0" err="1">
                <a:latin typeface="+mj-lt"/>
              </a:rPr>
              <a:t>it</a:t>
            </a:r>
            <a:r>
              <a:rPr lang="es-UY" sz="2400" dirty="0">
                <a:latin typeface="+mj-lt"/>
              </a:rPr>
              <a:t> </a:t>
            </a:r>
            <a:r>
              <a:rPr lang="es-UY" sz="2400" dirty="0" err="1">
                <a:latin typeface="+mj-lt"/>
              </a:rPr>
              <a:t>brings</a:t>
            </a:r>
            <a:r>
              <a:rPr lang="es-UY" sz="2400" dirty="0">
                <a:latin typeface="+mj-lt"/>
              </a:rPr>
              <a:t> </a:t>
            </a:r>
            <a:r>
              <a:rPr lang="es-UY" sz="2400" dirty="0" err="1">
                <a:latin typeface="+mj-lt"/>
              </a:rPr>
              <a:t>some</a:t>
            </a:r>
            <a:r>
              <a:rPr lang="es-UY" sz="2400" dirty="0">
                <a:latin typeface="+mj-lt"/>
              </a:rPr>
              <a:t> </a:t>
            </a:r>
            <a:r>
              <a:rPr lang="es-UY" sz="2400" dirty="0" err="1">
                <a:latin typeface="+mj-lt"/>
              </a:rPr>
              <a:t>big</a:t>
            </a:r>
            <a:r>
              <a:rPr lang="es-UY" sz="2400" dirty="0">
                <a:latin typeface="+mj-lt"/>
              </a:rPr>
              <a:t> </a:t>
            </a:r>
            <a:r>
              <a:rPr lang="es-UY" sz="2400" dirty="0" err="1">
                <a:latin typeface="+mj-lt"/>
              </a:rPr>
              <a:t>risks</a:t>
            </a:r>
            <a:r>
              <a:rPr lang="es-UY" sz="2400" dirty="0">
                <a:latin typeface="+mj-lt"/>
              </a:rPr>
              <a:t> </a:t>
            </a:r>
            <a:r>
              <a:rPr lang="es-UY" sz="2400" dirty="0" err="1">
                <a:latin typeface="+mj-lt"/>
              </a:rPr>
              <a:t>too</a:t>
            </a:r>
            <a:r>
              <a:rPr lang="es-UY" sz="2400" dirty="0">
                <a:latin typeface="+mj-lt"/>
              </a:rPr>
              <a:t>”, </a:t>
            </a:r>
            <a:r>
              <a:rPr lang="es-UY" sz="2400" i="1" dirty="0" err="1">
                <a:latin typeface="+mj-lt"/>
              </a:rPr>
              <a:t>The</a:t>
            </a:r>
            <a:r>
              <a:rPr lang="es-UY" sz="2400" i="1" dirty="0">
                <a:latin typeface="+mj-lt"/>
              </a:rPr>
              <a:t> Washington Post</a:t>
            </a:r>
            <a:r>
              <a:rPr lang="es-UY" sz="2400" dirty="0">
                <a:latin typeface="+mj-lt"/>
              </a:rPr>
              <a:t>, </a:t>
            </a:r>
            <a:r>
              <a:rPr lang="es-UY" sz="2400" dirty="0" err="1">
                <a:latin typeface="+mj-lt"/>
              </a:rPr>
              <a:t>Opinion</a:t>
            </a:r>
            <a:r>
              <a:rPr lang="es-UY" sz="2400" dirty="0">
                <a:latin typeface="+mj-lt"/>
              </a:rPr>
              <a:t>, </a:t>
            </a:r>
            <a:r>
              <a:rPr lang="es-UY" sz="2400" dirty="0" err="1">
                <a:latin typeface="+mj-lt"/>
              </a:rPr>
              <a:t>February</a:t>
            </a:r>
            <a:r>
              <a:rPr lang="es-UY" sz="2400" dirty="0">
                <a:latin typeface="+mj-lt"/>
              </a:rPr>
              <a:t> 4. </a:t>
            </a:r>
          </a:p>
          <a:p>
            <a:pPr marL="0" indent="0">
              <a:buNone/>
            </a:pPr>
            <a:r>
              <a:rPr lang="es-UY" sz="2400" dirty="0">
                <a:latin typeface="+mj-lt"/>
              </a:rPr>
              <a:t>Woodford, M., 2003, </a:t>
            </a:r>
            <a:r>
              <a:rPr lang="es-UY" sz="2400" i="1" dirty="0" err="1">
                <a:latin typeface="+mj-lt"/>
              </a:rPr>
              <a:t>Interest</a:t>
            </a:r>
            <a:r>
              <a:rPr lang="es-UY" sz="2400" i="1" dirty="0">
                <a:latin typeface="+mj-lt"/>
              </a:rPr>
              <a:t> and </a:t>
            </a:r>
            <a:r>
              <a:rPr lang="es-UY" sz="2400" i="1" dirty="0" err="1">
                <a:latin typeface="+mj-lt"/>
              </a:rPr>
              <a:t>Prices</a:t>
            </a:r>
            <a:r>
              <a:rPr lang="es-UY" sz="2400" i="1" dirty="0">
                <a:latin typeface="+mj-lt"/>
              </a:rPr>
              <a:t>, </a:t>
            </a:r>
            <a:r>
              <a:rPr lang="es-UY" sz="2400" dirty="0">
                <a:latin typeface="+mj-lt"/>
              </a:rPr>
              <a:t>Princeton, NJ: Princeton </a:t>
            </a:r>
            <a:r>
              <a:rPr lang="es-UY" sz="2400" dirty="0" err="1">
                <a:latin typeface="+mj-lt"/>
              </a:rPr>
              <a:t>University</a:t>
            </a:r>
            <a:r>
              <a:rPr lang="es-UY" sz="2400" dirty="0">
                <a:latin typeface="+mj-lt"/>
              </a:rPr>
              <a:t> </a:t>
            </a:r>
            <a:r>
              <a:rPr lang="es-UY" sz="2400" dirty="0" err="1">
                <a:latin typeface="+mj-lt"/>
              </a:rPr>
              <a:t>Press</a:t>
            </a:r>
            <a:endParaRPr lang="es-UY" sz="2400" i="1" dirty="0">
              <a:latin typeface="+mj-lt"/>
            </a:endParaRPr>
          </a:p>
        </p:txBody>
      </p:sp>
    </p:spTree>
    <p:extLst>
      <p:ext uri="{BB962C8B-B14F-4D97-AF65-F5344CB8AC3E}">
        <p14:creationId xmlns:p14="http://schemas.microsoft.com/office/powerpoint/2010/main" val="3246216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C891-B049-4233-7547-C3AFDBA57BE2}"/>
              </a:ext>
            </a:extLst>
          </p:cNvPr>
          <p:cNvSpPr>
            <a:spLocks noGrp="1"/>
          </p:cNvSpPr>
          <p:nvPr>
            <p:ph type="title"/>
          </p:nvPr>
        </p:nvSpPr>
        <p:spPr/>
        <p:txBody>
          <a:bodyPr/>
          <a:lstStyle/>
          <a:p>
            <a:pPr algn="ctr"/>
            <a:r>
              <a:rPr lang="es-ES_tradnl" dirty="0"/>
              <a:t>Extra </a:t>
            </a:r>
            <a:r>
              <a:rPr lang="es-ES_tradnl" dirty="0" err="1"/>
              <a:t>Slides</a:t>
            </a:r>
            <a:endParaRPr lang="es-ES_tradnl" dirty="0"/>
          </a:p>
        </p:txBody>
      </p:sp>
      <p:sp>
        <p:nvSpPr>
          <p:cNvPr id="3" name="Text Placeholder 2">
            <a:extLst>
              <a:ext uri="{FF2B5EF4-FFF2-40B4-BE49-F238E27FC236}">
                <a16:creationId xmlns:a16="http://schemas.microsoft.com/office/drawing/2014/main" id="{E47CF506-44E3-3B63-50B1-9E2715D4B122}"/>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2051720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D287C-373A-2E0B-E906-0FFAF90C76A3}"/>
              </a:ext>
            </a:extLst>
          </p:cNvPr>
          <p:cNvPicPr>
            <a:picLocks noChangeAspect="1"/>
          </p:cNvPicPr>
          <p:nvPr/>
        </p:nvPicPr>
        <p:blipFill>
          <a:blip r:embed="rId2"/>
          <a:stretch>
            <a:fillRect/>
          </a:stretch>
        </p:blipFill>
        <p:spPr>
          <a:xfrm>
            <a:off x="2926080" y="40873"/>
            <a:ext cx="7010400" cy="6683836"/>
          </a:xfrm>
          <a:prstGeom prst="rect">
            <a:avLst/>
          </a:prstGeom>
        </p:spPr>
      </p:pic>
    </p:spTree>
    <p:extLst>
      <p:ext uri="{BB962C8B-B14F-4D97-AF65-F5344CB8AC3E}">
        <p14:creationId xmlns:p14="http://schemas.microsoft.com/office/powerpoint/2010/main" val="485826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209A-4307-DAFF-F74F-D104A484A4AD}"/>
              </a:ext>
            </a:extLst>
          </p:cNvPr>
          <p:cNvSpPr>
            <a:spLocks noGrp="1"/>
          </p:cNvSpPr>
          <p:nvPr>
            <p:ph type="title"/>
          </p:nvPr>
        </p:nvSpPr>
        <p:spPr>
          <a:xfrm>
            <a:off x="728870" y="365125"/>
            <a:ext cx="10624930" cy="615535"/>
          </a:xfrm>
        </p:spPr>
        <p:txBody>
          <a:bodyPr>
            <a:normAutofit fontScale="90000"/>
          </a:bodyPr>
          <a:lstStyle/>
          <a:p>
            <a:r>
              <a:rPr lang="es-UY" dirty="0"/>
              <a:t>Dinero e Inflación (</a:t>
            </a:r>
            <a:r>
              <a:rPr lang="es-UY" i="1" dirty="0"/>
              <a:t>I. Schnabel, BCE, 2023</a:t>
            </a:r>
            <a:r>
              <a:rPr lang="es-UY" dirty="0"/>
              <a:t>)</a:t>
            </a:r>
          </a:p>
        </p:txBody>
      </p:sp>
      <p:pic>
        <p:nvPicPr>
          <p:cNvPr id="4" name="Picture 3">
            <a:extLst>
              <a:ext uri="{FF2B5EF4-FFF2-40B4-BE49-F238E27FC236}">
                <a16:creationId xmlns:a16="http://schemas.microsoft.com/office/drawing/2014/main" id="{95229293-38ED-DC0F-500B-79742E7D3656}"/>
              </a:ext>
            </a:extLst>
          </p:cNvPr>
          <p:cNvPicPr>
            <a:picLocks noChangeAspect="1"/>
          </p:cNvPicPr>
          <p:nvPr/>
        </p:nvPicPr>
        <p:blipFill>
          <a:blip r:embed="rId3"/>
          <a:stretch>
            <a:fillRect/>
          </a:stretch>
        </p:blipFill>
        <p:spPr>
          <a:xfrm>
            <a:off x="838199" y="1040462"/>
            <a:ext cx="9624391" cy="5264569"/>
          </a:xfrm>
          <a:prstGeom prst="rect">
            <a:avLst/>
          </a:prstGeom>
        </p:spPr>
      </p:pic>
    </p:spTree>
    <p:extLst>
      <p:ext uri="{BB962C8B-B14F-4D97-AF65-F5344CB8AC3E}">
        <p14:creationId xmlns:p14="http://schemas.microsoft.com/office/powerpoint/2010/main" val="606074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BB6D-0B22-BF79-0B64-DFBA7AE4FCDF}"/>
              </a:ext>
            </a:extLst>
          </p:cNvPr>
          <p:cNvSpPr>
            <a:spLocks noGrp="1"/>
          </p:cNvSpPr>
          <p:nvPr>
            <p:ph type="title"/>
          </p:nvPr>
        </p:nvSpPr>
        <p:spPr>
          <a:xfrm>
            <a:off x="838200" y="86139"/>
            <a:ext cx="10515600" cy="877689"/>
          </a:xfrm>
        </p:spPr>
        <p:txBody>
          <a:bodyPr>
            <a:normAutofit/>
          </a:bodyPr>
          <a:lstStyle/>
          <a:p>
            <a:r>
              <a:rPr lang="es-UY" dirty="0"/>
              <a:t>Dinero e Inflación (</a:t>
            </a:r>
            <a:r>
              <a:rPr lang="es-UY" i="1" dirty="0"/>
              <a:t>I. Schnabel, BCE, 2023</a:t>
            </a:r>
            <a:r>
              <a:rPr lang="es-UY" dirty="0"/>
              <a:t>)</a:t>
            </a:r>
          </a:p>
        </p:txBody>
      </p:sp>
      <p:pic>
        <p:nvPicPr>
          <p:cNvPr id="4" name="Picture 3">
            <a:extLst>
              <a:ext uri="{FF2B5EF4-FFF2-40B4-BE49-F238E27FC236}">
                <a16:creationId xmlns:a16="http://schemas.microsoft.com/office/drawing/2014/main" id="{8FEDEA7E-7836-2407-BE46-E271BC662A51}"/>
              </a:ext>
            </a:extLst>
          </p:cNvPr>
          <p:cNvPicPr>
            <a:picLocks noChangeAspect="1"/>
          </p:cNvPicPr>
          <p:nvPr/>
        </p:nvPicPr>
        <p:blipFill>
          <a:blip r:embed="rId2"/>
          <a:stretch>
            <a:fillRect/>
          </a:stretch>
        </p:blipFill>
        <p:spPr>
          <a:xfrm>
            <a:off x="1782418" y="1033877"/>
            <a:ext cx="7349226" cy="5798538"/>
          </a:xfrm>
          <a:prstGeom prst="rect">
            <a:avLst/>
          </a:prstGeom>
        </p:spPr>
      </p:pic>
      <p:sp>
        <p:nvSpPr>
          <p:cNvPr id="5" name="TextBox 4">
            <a:extLst>
              <a:ext uri="{FF2B5EF4-FFF2-40B4-BE49-F238E27FC236}">
                <a16:creationId xmlns:a16="http://schemas.microsoft.com/office/drawing/2014/main" id="{87C82871-E242-5DE2-627D-31C700F7768D}"/>
              </a:ext>
            </a:extLst>
          </p:cNvPr>
          <p:cNvSpPr txBox="1"/>
          <p:nvPr/>
        </p:nvSpPr>
        <p:spPr>
          <a:xfrm>
            <a:off x="8991599" y="1113183"/>
            <a:ext cx="2683566" cy="4401205"/>
          </a:xfrm>
          <a:prstGeom prst="rect">
            <a:avLst/>
          </a:prstGeom>
          <a:noFill/>
        </p:spPr>
        <p:txBody>
          <a:bodyPr wrap="square" rtlCol="0">
            <a:spAutoFit/>
          </a:bodyPr>
          <a:lstStyle/>
          <a:p>
            <a:pPr marL="285750" indent="-285750">
              <a:buFont typeface="Arial" panose="020B0604020202020204" pitchFamily="34" charset="0"/>
              <a:buChar char="•"/>
            </a:pPr>
            <a:r>
              <a:rPr lang="es-UY" sz="2000" dirty="0"/>
              <a:t>Durante Covid-19 se repite patrón anterior</a:t>
            </a:r>
          </a:p>
          <a:p>
            <a:pPr marL="285750" indent="-285750">
              <a:buFont typeface="Arial" panose="020B0604020202020204" pitchFamily="34" charset="0"/>
              <a:buChar char="•"/>
            </a:pPr>
            <a:r>
              <a:rPr lang="es-UY" sz="2000" dirty="0"/>
              <a:t>Pero BIS demuestra que crecimiento de agregados monetarios habría ayudado a predecir el rebrote inflacionario (próxima lamina)</a:t>
            </a:r>
          </a:p>
          <a:p>
            <a:pPr marL="285750" indent="-285750">
              <a:buFont typeface="Arial" panose="020B0604020202020204" pitchFamily="34" charset="0"/>
              <a:buChar char="•"/>
            </a:pPr>
            <a:r>
              <a:rPr lang="es-UY" sz="2000" dirty="0"/>
              <a:t>Algunos señalan reivindicación del monetarismo…</a:t>
            </a:r>
          </a:p>
        </p:txBody>
      </p:sp>
    </p:spTree>
    <p:extLst>
      <p:ext uri="{BB962C8B-B14F-4D97-AF65-F5344CB8AC3E}">
        <p14:creationId xmlns:p14="http://schemas.microsoft.com/office/powerpoint/2010/main" val="558575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35FF-885C-A4BB-7DDF-C4448DA993B7}"/>
              </a:ext>
            </a:extLst>
          </p:cNvPr>
          <p:cNvSpPr>
            <a:spLocks noGrp="1"/>
          </p:cNvSpPr>
          <p:nvPr>
            <p:ph type="title"/>
          </p:nvPr>
        </p:nvSpPr>
        <p:spPr>
          <a:xfrm>
            <a:off x="632790" y="206100"/>
            <a:ext cx="10783957" cy="919978"/>
          </a:xfrm>
        </p:spPr>
        <p:txBody>
          <a:bodyPr>
            <a:normAutofit fontScale="90000"/>
          </a:bodyPr>
          <a:lstStyle/>
          <a:p>
            <a:r>
              <a:rPr lang="es-UY" dirty="0"/>
              <a:t>Relación Dinero-</a:t>
            </a:r>
            <a:r>
              <a:rPr lang="es-UY" dirty="0">
                <a:sym typeface="Wingdings" panose="05000000000000000000" pitchFamily="2" charset="2"/>
              </a:rPr>
              <a:t>Precios depende del estado de economía (acompaña shock de demanda) </a:t>
            </a:r>
            <a:endParaRPr lang="es-UY" dirty="0"/>
          </a:p>
        </p:txBody>
      </p:sp>
      <p:pic>
        <p:nvPicPr>
          <p:cNvPr id="4" name="Picture 3">
            <a:extLst>
              <a:ext uri="{FF2B5EF4-FFF2-40B4-BE49-F238E27FC236}">
                <a16:creationId xmlns:a16="http://schemas.microsoft.com/office/drawing/2014/main" id="{48D24DE3-A26B-2A61-722D-5C0F54591A1B}"/>
              </a:ext>
            </a:extLst>
          </p:cNvPr>
          <p:cNvPicPr>
            <a:picLocks noChangeAspect="1"/>
          </p:cNvPicPr>
          <p:nvPr/>
        </p:nvPicPr>
        <p:blipFill>
          <a:blip r:embed="rId2"/>
          <a:stretch>
            <a:fillRect/>
          </a:stretch>
        </p:blipFill>
        <p:spPr>
          <a:xfrm>
            <a:off x="780690" y="1523916"/>
            <a:ext cx="10344510" cy="5254571"/>
          </a:xfrm>
          <a:prstGeom prst="rect">
            <a:avLst/>
          </a:prstGeom>
        </p:spPr>
      </p:pic>
    </p:spTree>
    <p:extLst>
      <p:ext uri="{BB962C8B-B14F-4D97-AF65-F5344CB8AC3E}">
        <p14:creationId xmlns:p14="http://schemas.microsoft.com/office/powerpoint/2010/main" val="255958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199698" y="95251"/>
            <a:ext cx="11834648" cy="6652139"/>
          </a:xfrm>
          <a:prstGeom prst="rect">
            <a:avLst/>
          </a:prstGeom>
        </p:spPr>
      </p:pic>
      <p:sp>
        <p:nvSpPr>
          <p:cNvPr id="2" name="TextBox 1"/>
          <p:cNvSpPr txBox="1"/>
          <p:nvPr/>
        </p:nvSpPr>
        <p:spPr>
          <a:xfrm>
            <a:off x="1905000" y="95251"/>
            <a:ext cx="7620000" cy="461665"/>
          </a:xfrm>
          <a:prstGeom prst="rect">
            <a:avLst/>
          </a:prstGeom>
          <a:noFill/>
        </p:spPr>
        <p:txBody>
          <a:bodyPr lIns="91440" tIns="45720" rIns="91440" bIns="45720" rtlCol="0">
            <a:spAutoFit/>
          </a:bodyPr>
          <a:lstStyle/>
          <a:p>
            <a:pPr algn="ctr" fontAlgn="base"/>
            <a:r>
              <a:rPr lang="en-US" sz="2400">
                <a:solidFill>
                  <a:srgbClr val="333333">
                    <a:alpha val="20000"/>
                  </a:srgbClr>
                </a:solidFill>
                <a:latin typeface="Calibri"/>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452E-08E0-5911-6FB9-3E3167D611FB}"/>
              </a:ext>
            </a:extLst>
          </p:cNvPr>
          <p:cNvSpPr>
            <a:spLocks noGrp="1"/>
          </p:cNvSpPr>
          <p:nvPr>
            <p:ph type="title"/>
          </p:nvPr>
        </p:nvSpPr>
        <p:spPr>
          <a:xfrm>
            <a:off x="748146" y="164235"/>
            <a:ext cx="10515600" cy="1172127"/>
          </a:xfrm>
        </p:spPr>
        <p:txBody>
          <a:bodyPr/>
          <a:lstStyle/>
          <a:p>
            <a:r>
              <a:rPr lang="es-ES_tradnl" b="1" i="1" dirty="0"/>
              <a:t>II.    Contexto Institucional y Académico</a:t>
            </a:r>
          </a:p>
        </p:txBody>
      </p:sp>
      <p:sp>
        <p:nvSpPr>
          <p:cNvPr id="3" name="Content Placeholder 2">
            <a:extLst>
              <a:ext uri="{FF2B5EF4-FFF2-40B4-BE49-F238E27FC236}">
                <a16:creationId xmlns:a16="http://schemas.microsoft.com/office/drawing/2014/main" id="{0D4BA824-3455-C2B5-A197-515FAEF9F954}"/>
              </a:ext>
            </a:extLst>
          </p:cNvPr>
          <p:cNvSpPr>
            <a:spLocks noGrp="1"/>
          </p:cNvSpPr>
          <p:nvPr>
            <p:ph idx="1"/>
          </p:nvPr>
        </p:nvSpPr>
        <p:spPr>
          <a:xfrm>
            <a:off x="838199" y="1669472"/>
            <a:ext cx="11249891" cy="4710545"/>
          </a:xfrm>
        </p:spPr>
        <p:txBody>
          <a:bodyPr>
            <a:normAutofit fontScale="92500" lnSpcReduction="10000"/>
          </a:bodyPr>
          <a:lstStyle/>
          <a:p>
            <a:r>
              <a:rPr lang="es-ES_tradnl" dirty="0">
                <a:latin typeface="+mj-lt"/>
              </a:rPr>
              <a:t>Pertinente revisar el marco conceptual e institucional que fue tan exitoso por más de tres décadas:  se basa en </a:t>
            </a:r>
            <a:r>
              <a:rPr lang="es-ES_tradnl" b="1" i="1" dirty="0">
                <a:latin typeface="+mj-lt"/>
              </a:rPr>
              <a:t>3 pilares</a:t>
            </a:r>
          </a:p>
          <a:p>
            <a:pPr lvl="8"/>
            <a:endParaRPr lang="es-ES_tradnl" b="1" i="1" dirty="0">
              <a:latin typeface="+mj-lt"/>
            </a:endParaRPr>
          </a:p>
          <a:p>
            <a:r>
              <a:rPr lang="es-ES_tradnl" dirty="0">
                <a:latin typeface="+mj-lt"/>
              </a:rPr>
              <a:t>Los dos primeros son: (1) la adopción de </a:t>
            </a:r>
            <a:r>
              <a:rPr lang="es-ES_tradnl" b="1" i="1" dirty="0">
                <a:latin typeface="+mj-lt"/>
              </a:rPr>
              <a:t>régimen de metas de inflación </a:t>
            </a:r>
            <a:r>
              <a:rPr lang="es-ES_tradnl" dirty="0">
                <a:latin typeface="+mj-lt"/>
              </a:rPr>
              <a:t>(MI) y      (2) la </a:t>
            </a:r>
            <a:r>
              <a:rPr lang="es-ES_tradnl" b="1" i="1" dirty="0">
                <a:latin typeface="+mj-lt"/>
              </a:rPr>
              <a:t>independencia</a:t>
            </a:r>
            <a:r>
              <a:rPr lang="es-ES_tradnl" dirty="0">
                <a:latin typeface="+mj-lt"/>
              </a:rPr>
              <a:t> funcional los bancos centrales </a:t>
            </a:r>
          </a:p>
          <a:p>
            <a:pPr lvl="8"/>
            <a:endParaRPr lang="es-ES_tradnl" dirty="0">
              <a:latin typeface="+mj-lt"/>
            </a:endParaRPr>
          </a:p>
          <a:p>
            <a:r>
              <a:rPr lang="es-ES_tradnl" dirty="0">
                <a:latin typeface="+mj-lt"/>
              </a:rPr>
              <a:t>Los bancos centrales lideran a la discusión académica de estos temas, pero los desarrollos académicos no se hicieron esperar </a:t>
            </a:r>
          </a:p>
          <a:p>
            <a:pPr lvl="8"/>
            <a:endParaRPr lang="es-ES_tradnl" dirty="0">
              <a:latin typeface="+mj-lt"/>
            </a:endParaRPr>
          </a:p>
          <a:p>
            <a:r>
              <a:rPr lang="es-ES_tradnl" dirty="0">
                <a:latin typeface="+mj-lt"/>
              </a:rPr>
              <a:t>Y el tercer pilar es el uso del </a:t>
            </a:r>
            <a:r>
              <a:rPr lang="es-ES_tradnl" b="1" i="1" dirty="0">
                <a:latin typeface="+mj-lt"/>
              </a:rPr>
              <a:t>modelo Neo-Keynesiano (NK</a:t>
            </a:r>
            <a:r>
              <a:rPr lang="es-ES_tradnl" dirty="0">
                <a:latin typeface="+mj-lt"/>
              </a:rPr>
              <a:t>) que se convirtió en la herramienta básica para proyecciones y estudio del impacto de políticas:  el libro del Prof. Michael Woodford (2003) se convirtió en la “biblia” de Bancos Centrales a principios de los 2000…un poco de historia del pensamiento reciente </a:t>
            </a:r>
          </a:p>
        </p:txBody>
      </p:sp>
    </p:spTree>
    <p:extLst>
      <p:ext uri="{BB962C8B-B14F-4D97-AF65-F5344CB8AC3E}">
        <p14:creationId xmlns:p14="http://schemas.microsoft.com/office/powerpoint/2010/main" val="617550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D0B4-A30D-6F35-936C-9D718BC4BD0D}"/>
              </a:ext>
            </a:extLst>
          </p:cNvPr>
          <p:cNvSpPr>
            <a:spLocks noGrp="1"/>
          </p:cNvSpPr>
          <p:nvPr>
            <p:ph type="title"/>
          </p:nvPr>
        </p:nvSpPr>
        <p:spPr>
          <a:xfrm>
            <a:off x="838200" y="682906"/>
            <a:ext cx="10515600" cy="833378"/>
          </a:xfrm>
        </p:spPr>
        <p:txBody>
          <a:bodyPr/>
          <a:lstStyle/>
          <a:p>
            <a:r>
              <a:rPr lang="es-ES_tradnl" dirty="0"/>
              <a:t>    </a:t>
            </a:r>
            <a:r>
              <a:rPr lang="es-ES_tradnl" dirty="0" err="1"/>
              <a:t>Patinkin</a:t>
            </a:r>
            <a:r>
              <a:rPr lang="es-ES_tradnl" dirty="0"/>
              <a:t>        Woodford         Cochrane</a:t>
            </a:r>
          </a:p>
        </p:txBody>
      </p:sp>
      <p:pic>
        <p:nvPicPr>
          <p:cNvPr id="4" name="Content Placeholder 3">
            <a:extLst>
              <a:ext uri="{FF2B5EF4-FFF2-40B4-BE49-F238E27FC236}">
                <a16:creationId xmlns:a16="http://schemas.microsoft.com/office/drawing/2014/main" id="{D8315E0A-E447-C651-CDB9-620C413159F0}"/>
              </a:ext>
            </a:extLst>
          </p:cNvPr>
          <p:cNvPicPr>
            <a:picLocks noGrp="1" noChangeAspect="1"/>
          </p:cNvPicPr>
          <p:nvPr>
            <p:ph idx="1"/>
          </p:nvPr>
        </p:nvPicPr>
        <p:blipFill>
          <a:blip r:embed="rId3"/>
          <a:stretch>
            <a:fillRect/>
          </a:stretch>
        </p:blipFill>
        <p:spPr>
          <a:xfrm>
            <a:off x="972272" y="1099595"/>
            <a:ext cx="9421793" cy="6897660"/>
          </a:xfrm>
          <a:prstGeom prst="rect">
            <a:avLst/>
          </a:prstGeom>
        </p:spPr>
      </p:pic>
    </p:spTree>
    <p:extLst>
      <p:ext uri="{BB962C8B-B14F-4D97-AF65-F5344CB8AC3E}">
        <p14:creationId xmlns:p14="http://schemas.microsoft.com/office/powerpoint/2010/main" val="279186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97BF4-766B-FBCA-8C56-5329DA81B3F7}"/>
              </a:ext>
            </a:extLst>
          </p:cNvPr>
          <p:cNvSpPr>
            <a:spLocks noGrp="1"/>
          </p:cNvSpPr>
          <p:nvPr>
            <p:ph type="title"/>
          </p:nvPr>
        </p:nvSpPr>
        <p:spPr>
          <a:xfrm>
            <a:off x="532434" y="365125"/>
            <a:ext cx="11493661" cy="989113"/>
          </a:xfrm>
        </p:spPr>
        <p:txBody>
          <a:bodyPr>
            <a:normAutofit fontScale="90000"/>
          </a:bodyPr>
          <a:lstStyle/>
          <a:p>
            <a:r>
              <a:rPr lang="es-ES_tradnl" b="1" i="1" dirty="0"/>
              <a:t>Una brevísima reseña del pensamiento macro reciente</a:t>
            </a:r>
          </a:p>
        </p:txBody>
      </p:sp>
      <p:sp>
        <p:nvSpPr>
          <p:cNvPr id="3" name="Content Placeholder 2">
            <a:extLst>
              <a:ext uri="{FF2B5EF4-FFF2-40B4-BE49-F238E27FC236}">
                <a16:creationId xmlns:a16="http://schemas.microsoft.com/office/drawing/2014/main" id="{0398CAC0-E158-6D8E-6666-45E9BA7E8806}"/>
              </a:ext>
            </a:extLst>
          </p:cNvPr>
          <p:cNvSpPr>
            <a:spLocks noGrp="1"/>
          </p:cNvSpPr>
          <p:nvPr>
            <p:ph idx="1"/>
          </p:nvPr>
        </p:nvSpPr>
        <p:spPr>
          <a:xfrm>
            <a:off x="838200" y="1701478"/>
            <a:ext cx="10515600" cy="4475485"/>
          </a:xfrm>
        </p:spPr>
        <p:txBody>
          <a:bodyPr/>
          <a:lstStyle/>
          <a:p>
            <a:r>
              <a:rPr lang="es-ES_tradnl" dirty="0">
                <a:latin typeface="+mj-lt"/>
              </a:rPr>
              <a:t>El libro de Don </a:t>
            </a:r>
            <a:r>
              <a:rPr lang="es-ES_tradnl" dirty="0" err="1">
                <a:latin typeface="+mj-lt"/>
              </a:rPr>
              <a:t>Patinkin</a:t>
            </a:r>
            <a:r>
              <a:rPr lang="es-ES_tradnl" dirty="0">
                <a:latin typeface="+mj-lt"/>
              </a:rPr>
              <a:t> sirve de ancla de la literatura del siglo pasado y puente al presente: notar mismo título a Woodford, sin “</a:t>
            </a:r>
            <a:r>
              <a:rPr lang="es-ES_tradnl" b="1" i="1" dirty="0">
                <a:latin typeface="+mj-lt"/>
              </a:rPr>
              <a:t>Money</a:t>
            </a:r>
            <a:r>
              <a:rPr lang="es-ES_tradnl" dirty="0">
                <a:latin typeface="+mj-lt"/>
              </a:rPr>
              <a:t>”</a:t>
            </a:r>
          </a:p>
          <a:p>
            <a:pPr lvl="8"/>
            <a:endParaRPr lang="es-ES_tradnl" dirty="0">
              <a:latin typeface="+mj-lt"/>
            </a:endParaRPr>
          </a:p>
          <a:p>
            <a:r>
              <a:rPr lang="es-ES_tradnl" dirty="0">
                <a:latin typeface="+mj-lt"/>
              </a:rPr>
              <a:t>Salteo toda la </a:t>
            </a:r>
            <a:r>
              <a:rPr lang="es-ES_tradnl" b="1" i="1" dirty="0">
                <a:latin typeface="+mj-lt"/>
              </a:rPr>
              <a:t>revolución monetarista y de expectativas racionales</a:t>
            </a:r>
            <a:r>
              <a:rPr lang="es-ES_tradnl" dirty="0">
                <a:latin typeface="+mj-lt"/>
              </a:rPr>
              <a:t>, cuyos avances indiscutibles están en Woodford, que los incorpora en  el modelo neo-keynesiano que usan hoy los bancos centrales</a:t>
            </a:r>
          </a:p>
          <a:p>
            <a:pPr lvl="8"/>
            <a:endParaRPr lang="es-ES_tradnl" dirty="0">
              <a:latin typeface="+mj-lt"/>
            </a:endParaRPr>
          </a:p>
          <a:p>
            <a:r>
              <a:rPr lang="es-ES_tradnl" dirty="0">
                <a:latin typeface="+mj-lt"/>
              </a:rPr>
              <a:t>Y agrego el de este año 2023 de John Cochrane “</a:t>
            </a:r>
            <a:r>
              <a:rPr lang="es-ES_tradnl" b="1" i="1" dirty="0">
                <a:latin typeface="+mj-lt"/>
              </a:rPr>
              <a:t>Fiscal </a:t>
            </a:r>
            <a:r>
              <a:rPr lang="es-ES_tradnl" b="1" i="1" dirty="0" err="1">
                <a:latin typeface="+mj-lt"/>
              </a:rPr>
              <a:t>Theory</a:t>
            </a:r>
            <a:r>
              <a:rPr lang="es-ES_tradnl" b="1" i="1" dirty="0">
                <a:latin typeface="+mj-lt"/>
              </a:rPr>
              <a:t> </a:t>
            </a:r>
            <a:r>
              <a:rPr lang="es-ES_tradnl" b="1" i="1" dirty="0" err="1">
                <a:latin typeface="+mj-lt"/>
              </a:rPr>
              <a:t>of</a:t>
            </a:r>
            <a:r>
              <a:rPr lang="es-ES_tradnl" b="1" i="1" dirty="0">
                <a:latin typeface="+mj-lt"/>
              </a:rPr>
              <a:t> </a:t>
            </a:r>
            <a:r>
              <a:rPr lang="es-ES_tradnl" b="1" i="1" dirty="0" err="1">
                <a:latin typeface="+mj-lt"/>
              </a:rPr>
              <a:t>the</a:t>
            </a:r>
            <a:r>
              <a:rPr lang="es-ES_tradnl" b="1" i="1" dirty="0">
                <a:latin typeface="+mj-lt"/>
              </a:rPr>
              <a:t> Price </a:t>
            </a:r>
            <a:r>
              <a:rPr lang="es-ES_tradnl" b="1" i="1" dirty="0" err="1">
                <a:latin typeface="+mj-lt"/>
              </a:rPr>
              <a:t>Level</a:t>
            </a:r>
            <a:r>
              <a:rPr lang="es-ES_tradnl" dirty="0">
                <a:latin typeface="+mj-lt"/>
              </a:rPr>
              <a:t>” (FTPL) para ayudar a entender el rebrote inflacionario y la dirección de los desarrollos académicos más recientes</a:t>
            </a:r>
          </a:p>
        </p:txBody>
      </p:sp>
    </p:spTree>
    <p:extLst>
      <p:ext uri="{BB962C8B-B14F-4D97-AF65-F5344CB8AC3E}">
        <p14:creationId xmlns:p14="http://schemas.microsoft.com/office/powerpoint/2010/main" val="18631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0C90-C6DE-6079-8276-B83439E59C4B}"/>
              </a:ext>
            </a:extLst>
          </p:cNvPr>
          <p:cNvSpPr>
            <a:spLocks noGrp="1"/>
          </p:cNvSpPr>
          <p:nvPr>
            <p:ph type="title"/>
          </p:nvPr>
        </p:nvSpPr>
        <p:spPr>
          <a:xfrm>
            <a:off x="309093" y="90153"/>
            <a:ext cx="10515600" cy="991672"/>
          </a:xfrm>
        </p:spPr>
        <p:txBody>
          <a:bodyPr>
            <a:normAutofit/>
          </a:bodyPr>
          <a:lstStyle/>
          <a:p>
            <a:r>
              <a:rPr lang="es-ES_tradnl" b="1" i="1" dirty="0"/>
              <a:t>II. a.    Un “sketch” del modelo Neo-Keynesiano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CCE635-9641-6ED8-F5F5-2942EA1F7AC4}"/>
                  </a:ext>
                </a:extLst>
              </p:cNvPr>
              <p:cNvSpPr>
                <a:spLocks noGrp="1"/>
              </p:cNvSpPr>
              <p:nvPr>
                <p:ph idx="1"/>
              </p:nvPr>
            </p:nvSpPr>
            <p:spPr>
              <a:xfrm>
                <a:off x="590526" y="1446834"/>
                <a:ext cx="11010948" cy="4753277"/>
              </a:xfrm>
            </p:spPr>
            <p:txBody>
              <a:bodyPr/>
              <a:lstStyle/>
              <a:p>
                <a:r>
                  <a:rPr lang="es-ES_tradnl" sz="3200" dirty="0">
                    <a:latin typeface="+mj-lt"/>
                  </a:rPr>
                  <a:t>Consta de tres ecuaciones básicas</a:t>
                </a:r>
              </a:p>
              <a:p>
                <a:endParaRPr lang="es-ES_tradnl" sz="3200" dirty="0">
                  <a:latin typeface="+mj-lt"/>
                </a:endParaRPr>
              </a:p>
              <a:p>
                <a:pPr marL="0" indent="0">
                  <a:buNone/>
                </a:pPr>
                <a:r>
                  <a:rPr lang="es-ES_tradnl" dirty="0">
                    <a:latin typeface="+mj-lt"/>
                  </a:rPr>
                  <a:t>  (1)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𝐷𝑒𝑚𝑎𝑛𝑑𝑎</m:t>
                            </m:r>
                            <m:r>
                              <a:rPr lang="en-US" b="0" i="1" smtClean="0">
                                <a:latin typeface="Cambria Math" panose="02040503050406030204" pitchFamily="18" charset="0"/>
                              </a:rPr>
                              <m:t> </m:t>
                            </m:r>
                          </m:e>
                          <m:e>
                            <m:r>
                              <a:rPr lang="en-US" b="0" i="1" smtClean="0">
                                <a:latin typeface="Cambria Math" panose="02040503050406030204" pitchFamily="18" charset="0"/>
                              </a:rPr>
                              <m:t>𝐴𝑔𝑟𝑒𝑔𝑎𝑑𝑎</m:t>
                            </m:r>
                          </m:e>
                        </m:eqArr>
                      </m:e>
                    </m:d>
                  </m:oMath>
                </a14:m>
                <a:r>
                  <a:rPr lang="es-ES_tradnl" dirty="0">
                    <a:latin typeface="+mj-lt"/>
                  </a:rPr>
                  <a:t> =  -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𝑇𝑎𝑠𝑎</m:t>
                            </m:r>
                            <m:r>
                              <a:rPr lang="en-US" b="0" i="1" smtClean="0">
                                <a:latin typeface="Cambria Math" panose="02040503050406030204" pitchFamily="18" charset="0"/>
                              </a:rPr>
                              <m:t> </m:t>
                            </m:r>
                            <m:r>
                              <a:rPr lang="en-US" b="0" i="1" smtClean="0">
                                <a:latin typeface="Cambria Math" panose="02040503050406030204" pitchFamily="18" charset="0"/>
                              </a:rPr>
                              <m:t>𝑟𝑒𝑎𝑙</m:t>
                            </m:r>
                            <m:r>
                              <a:rPr lang="en-US" b="0" i="1" smtClean="0">
                                <a:latin typeface="Cambria Math" panose="02040503050406030204" pitchFamily="18" charset="0"/>
                              </a:rPr>
                              <m:t> </m:t>
                            </m:r>
                            <m:r>
                              <a:rPr lang="en-US" b="0" i="1" smtClean="0">
                                <a:latin typeface="Cambria Math" panose="02040503050406030204" pitchFamily="18" charset="0"/>
                              </a:rPr>
                              <m:t>𝑑𝑒</m:t>
                            </m:r>
                            <m:r>
                              <a:rPr lang="en-US" b="0" i="1" smtClean="0">
                                <a:latin typeface="Cambria Math" panose="02040503050406030204" pitchFamily="18" charset="0"/>
                              </a:rPr>
                              <m:t> </m:t>
                            </m:r>
                            <m:r>
                              <a:rPr lang="en-US" b="0" i="1" smtClean="0">
                                <a:latin typeface="Cambria Math" panose="02040503050406030204" pitchFamily="18" charset="0"/>
                              </a:rPr>
                              <m:t>𝑖𝑛𝑡𝑒𝑟𝑒𝑠</m:t>
                            </m:r>
                          </m:e>
                          <m:e>
                            <m:r>
                              <a:rPr lang="en-US" b="0" i="1" smtClean="0">
                                <a:latin typeface="Cambria Math" panose="02040503050406030204" pitchFamily="18" charset="0"/>
                              </a:rPr>
                              <m:t>=</m:t>
                            </m:r>
                            <m:r>
                              <a:rPr lang="en-US" b="0" i="1" smtClean="0">
                                <a:latin typeface="Cambria Math" panose="02040503050406030204" pitchFamily="18" charset="0"/>
                              </a:rPr>
                              <m:t>𝑛𝑜𝑚𝑖𝑛𝑎𝑙</m:t>
                            </m:r>
                            <m:r>
                              <a:rPr lang="en-US" b="0" i="1" smtClean="0">
                                <a:latin typeface="Cambria Math" panose="02040503050406030204" pitchFamily="18" charset="0"/>
                              </a:rPr>
                              <m:t> −</m:t>
                            </m:r>
                            <m:r>
                              <a:rPr lang="en-US" b="0" i="1" smtClean="0">
                                <a:latin typeface="Cambria Math" panose="02040503050406030204" pitchFamily="18" charset="0"/>
                              </a:rPr>
                              <m:t>𝑖𝑛𝑓𝑙𝑎𝑐𝑖𝑜𝑛</m:t>
                            </m:r>
                          </m:e>
                        </m:eqArr>
                      </m:e>
                    </m:d>
                  </m:oMath>
                </a14:m>
                <a:r>
                  <a:rPr lang="es-ES_tradnl" dirty="0">
                    <a:latin typeface="+mj-lt"/>
                  </a:rPr>
                  <a:t>  +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𝑆h𝑜𝑐𝑘</m:t>
                            </m:r>
                            <m:r>
                              <a:rPr lang="en-US" b="0" i="1" smtClean="0">
                                <a:latin typeface="Cambria Math" panose="02040503050406030204" pitchFamily="18" charset="0"/>
                              </a:rPr>
                              <m:t> </m:t>
                            </m:r>
                          </m:e>
                          <m:e>
                            <m:r>
                              <a:rPr lang="en-US" b="0" i="1" smtClean="0">
                                <a:latin typeface="Cambria Math" panose="02040503050406030204" pitchFamily="18" charset="0"/>
                              </a:rPr>
                              <m:t>𝐷𝑒𝑚𝑎𝑛𝑑𝑎</m:t>
                            </m:r>
                          </m:e>
                        </m:eqArr>
                      </m:e>
                    </m:d>
                  </m:oMath>
                </a14:m>
                <a:r>
                  <a:rPr lang="es-ES_tradnl" dirty="0">
                    <a:latin typeface="+mj-lt"/>
                  </a:rPr>
                  <a:t>  </a:t>
                </a:r>
              </a:p>
              <a:p>
                <a:pPr marL="0" indent="0">
                  <a:buNone/>
                </a:pPr>
                <a:endParaRPr lang="es-ES_tradnl" i="1" dirty="0">
                  <a:latin typeface="+mj-lt"/>
                </a:endParaRPr>
              </a:p>
              <a:p>
                <a:pPr marL="0" indent="0">
                  <a:buNone/>
                </a:pPr>
                <a:r>
                  <a:rPr lang="es-ES_tradnl" i="1" dirty="0">
                    <a:latin typeface="+mj-lt"/>
                  </a:rPr>
                  <a:t>  </a:t>
                </a:r>
                <a:r>
                  <a:rPr lang="es-ES_tradnl" dirty="0">
                    <a:latin typeface="+mj-lt"/>
                  </a:rPr>
                  <a:t>(2)</a:t>
                </a:r>
                <a:r>
                  <a:rPr lang="es-ES_tradnl" i="1" dirty="0">
                    <a:latin typeface="+mj-lt"/>
                  </a:rPr>
                  <a:t>       </a:t>
                </a:r>
                <a14:m>
                  <m:oMath xmlns:m="http://schemas.openxmlformats.org/officeDocument/2006/math">
                    <m:d>
                      <m:dPr>
                        <m:begChr m:val="["/>
                        <m:endChr m:val="]"/>
                        <m:ctrlPr>
                          <a:rPr lang="es-ES_tradnl" i="1" smtClean="0">
                            <a:latin typeface="Cambria Math" panose="02040503050406030204" pitchFamily="18" charset="0"/>
                          </a:rPr>
                        </m:ctrlPr>
                      </m:dPr>
                      <m:e>
                        <m:r>
                          <a:rPr lang="en-US" b="0" i="1" smtClean="0">
                            <a:latin typeface="Cambria Math" panose="02040503050406030204" pitchFamily="18" charset="0"/>
                          </a:rPr>
                          <m:t>𝐼𝑛𝑓𝑙𝑎𝑐𝑖𝑜𝑛</m:t>
                        </m:r>
                      </m:e>
                    </m:d>
                  </m:oMath>
                </a14:m>
                <a:r>
                  <a:rPr lang="es-ES_tradnl" dirty="0">
                    <a:latin typeface="+mj-lt"/>
                  </a:rPr>
                  <a:t>  =  </a:t>
                </a:r>
                <a14:m>
                  <m:oMath xmlns:m="http://schemas.openxmlformats.org/officeDocument/2006/math">
                    <m:d>
                      <m:dPr>
                        <m:begChr m:val="["/>
                        <m:endChr m:val="]"/>
                        <m:ctrlPr>
                          <a:rPr lang="es-ES_tradnl" i="1" smtClean="0">
                            <a:latin typeface="Cambria Math" panose="02040503050406030204" pitchFamily="18" charset="0"/>
                          </a:rPr>
                        </m:ctrlPr>
                      </m:dPr>
                      <m:e>
                        <m:r>
                          <a:rPr lang="en-US" b="0" i="1" smtClean="0">
                            <a:latin typeface="Cambria Math" panose="02040503050406030204" pitchFamily="18" charset="0"/>
                          </a:rPr>
                          <m:t>𝐸𝑥𝑝𝑒𝑐𝑡𝑎𝑡𝑖𝑣𝑎𝑠</m:t>
                        </m:r>
                      </m:e>
                    </m:d>
                  </m:oMath>
                </a14:m>
                <a:r>
                  <a:rPr lang="es-ES_tradnl" dirty="0">
                    <a:latin typeface="+mj-lt"/>
                  </a:rPr>
                  <a:t> +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𝐷𝑒𝑚𝑎𝑛𝑑𝑎</m:t>
                            </m:r>
                            <m:r>
                              <a:rPr lang="en-US" b="0" i="1" smtClean="0">
                                <a:latin typeface="Cambria Math" panose="02040503050406030204" pitchFamily="18" charset="0"/>
                              </a:rPr>
                              <m:t> </m:t>
                            </m:r>
                          </m:e>
                          <m:e>
                            <m:r>
                              <a:rPr lang="en-US" b="0" i="1" smtClean="0">
                                <a:latin typeface="Cambria Math" panose="02040503050406030204" pitchFamily="18" charset="0"/>
                              </a:rPr>
                              <m:t>𝐴𝑔𝑟𝑒𝑔𝑎𝑑𝑎</m:t>
                            </m:r>
                          </m:e>
                        </m:eqArr>
                      </m:e>
                    </m:d>
                  </m:oMath>
                </a14:m>
                <a:r>
                  <a:rPr lang="es-ES_tradnl" dirty="0">
                    <a:latin typeface="+mj-lt"/>
                  </a:rPr>
                  <a:t>  +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𝑆h𝑜𝑐𝑘</m:t>
                            </m:r>
                            <m:r>
                              <a:rPr lang="en-US" b="0" i="1" smtClean="0">
                                <a:latin typeface="Cambria Math" panose="02040503050406030204" pitchFamily="18" charset="0"/>
                              </a:rPr>
                              <m:t> </m:t>
                            </m:r>
                          </m:e>
                          <m:e>
                            <m:r>
                              <a:rPr lang="en-US" b="0" i="1" smtClean="0">
                                <a:latin typeface="Cambria Math" panose="02040503050406030204" pitchFamily="18" charset="0"/>
                              </a:rPr>
                              <m:t>𝑂𝑓𝑒𝑟𝑡𝑎</m:t>
                            </m:r>
                          </m:e>
                        </m:eqArr>
                      </m:e>
                    </m:d>
                  </m:oMath>
                </a14:m>
                <a:endParaRPr lang="es-ES_tradnl" dirty="0">
                  <a:latin typeface="+mj-lt"/>
                </a:endParaRPr>
              </a:p>
              <a:p>
                <a:pPr marL="0" indent="0">
                  <a:buNone/>
                </a:pPr>
                <a:endParaRPr lang="es-ES_tradnl" dirty="0">
                  <a:latin typeface="+mj-lt"/>
                </a:endParaRPr>
              </a:p>
              <a:p>
                <a:pPr marL="0" indent="0">
                  <a:buNone/>
                </a:pPr>
                <a:r>
                  <a:rPr lang="es-ES_tradnl" dirty="0">
                    <a:latin typeface="+mj-lt"/>
                  </a:rPr>
                  <a:t>  (3)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𝑇𝑎𝑠𝑎</m:t>
                            </m:r>
                            <m:r>
                              <a:rPr lang="en-US" b="0" i="1" smtClean="0">
                                <a:latin typeface="Cambria Math" panose="02040503050406030204" pitchFamily="18" charset="0"/>
                              </a:rPr>
                              <m:t> </m:t>
                            </m:r>
                            <m:r>
                              <a:rPr lang="en-US" b="0" i="1" smtClean="0">
                                <a:latin typeface="Cambria Math" panose="02040503050406030204" pitchFamily="18" charset="0"/>
                              </a:rPr>
                              <m:t>𝑑𝑒</m:t>
                            </m:r>
                          </m:e>
                          <m:e>
                            <m:r>
                              <a:rPr lang="en-US" b="0" i="1" smtClean="0">
                                <a:latin typeface="Cambria Math" panose="02040503050406030204" pitchFamily="18" charset="0"/>
                              </a:rPr>
                              <m:t>𝐼𝑛𝑡𝑒𝑟𝑒𝑠</m:t>
                            </m:r>
                          </m:e>
                        </m:eqArr>
                      </m:e>
                    </m:d>
                  </m:oMath>
                </a14:m>
                <a:r>
                  <a:rPr lang="es-ES_tradnl" dirty="0">
                    <a:latin typeface="+mj-lt"/>
                  </a:rPr>
                  <a:t>  =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𝐼𝑛𝑓𝑙𝑎𝑐𝑖𝑜𝑛</m:t>
                            </m:r>
                            <m:r>
                              <a:rPr lang="en-US" b="0" i="1" smtClean="0">
                                <a:latin typeface="Cambria Math" panose="02040503050406030204" pitchFamily="18" charset="0"/>
                              </a:rPr>
                              <m:t> </m:t>
                            </m:r>
                          </m:e>
                          <m:e>
                            <m:r>
                              <a:rPr lang="en-US" b="0" i="1" smtClean="0">
                                <a:latin typeface="Cambria Math" panose="02040503050406030204" pitchFamily="18" charset="0"/>
                              </a:rPr>
                              <m:t>−</m:t>
                            </m:r>
                            <m:r>
                              <a:rPr lang="en-US" b="0" i="1" smtClean="0">
                                <a:latin typeface="Cambria Math" panose="02040503050406030204" pitchFamily="18" charset="0"/>
                              </a:rPr>
                              <m:t>𝑀𝑒𝑡𝑎</m:t>
                            </m:r>
                          </m:e>
                        </m:eqArr>
                      </m:e>
                    </m:d>
                  </m:oMath>
                </a14:m>
                <a:r>
                  <a:rPr lang="es-ES_tradnl" dirty="0">
                    <a:latin typeface="+mj-lt"/>
                  </a:rPr>
                  <a:t>   +   </a:t>
                </a:r>
                <a14:m>
                  <m:oMath xmlns:m="http://schemas.openxmlformats.org/officeDocument/2006/math">
                    <m:d>
                      <m:dPr>
                        <m:begChr m:val="["/>
                        <m:endChr m:val="]"/>
                        <m:ctrlPr>
                          <a:rPr lang="es-ES_tradnl"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𝐷𝑒𝑚𝑎𝑛𝑑𝑎</m:t>
                            </m:r>
                            <m:r>
                              <a:rPr lang="en-US" b="0" i="1" smtClean="0">
                                <a:latin typeface="Cambria Math" panose="02040503050406030204" pitchFamily="18" charset="0"/>
                              </a:rPr>
                              <m:t> </m:t>
                            </m:r>
                          </m:e>
                          <m:e>
                            <m:r>
                              <a:rPr lang="en-US" b="0" i="1" smtClean="0">
                                <a:latin typeface="Cambria Math" panose="02040503050406030204" pitchFamily="18" charset="0"/>
                              </a:rPr>
                              <m:t>𝐴𝑔𝑟𝑒𝑔𝑎𝑑𝑎</m:t>
                            </m:r>
                          </m:e>
                        </m:eqArr>
                      </m:e>
                    </m:d>
                  </m:oMath>
                </a14:m>
                <a:endParaRPr lang="es-ES_tradnl" dirty="0">
                  <a:latin typeface="+mj-lt"/>
                </a:endParaRPr>
              </a:p>
              <a:p>
                <a:pPr marL="0" indent="0">
                  <a:buNone/>
                </a:pPr>
                <a:endParaRPr lang="es-ES_tradnl" dirty="0">
                  <a:latin typeface="+mj-lt"/>
                </a:endParaRPr>
              </a:p>
            </p:txBody>
          </p:sp>
        </mc:Choice>
        <mc:Fallback xmlns="">
          <p:sp>
            <p:nvSpPr>
              <p:cNvPr id="3" name="Content Placeholder 2">
                <a:extLst>
                  <a:ext uri="{FF2B5EF4-FFF2-40B4-BE49-F238E27FC236}">
                    <a16:creationId xmlns:a16="http://schemas.microsoft.com/office/drawing/2014/main" id="{80CCE635-9641-6ED8-F5F5-2942EA1F7AC4}"/>
                  </a:ext>
                </a:extLst>
              </p:cNvPr>
              <p:cNvSpPr>
                <a:spLocks noGrp="1" noRot="1" noChangeAspect="1" noMove="1" noResize="1" noEditPoints="1" noAdjustHandles="1" noChangeArrowheads="1" noChangeShapeType="1" noTextEdit="1"/>
              </p:cNvSpPr>
              <p:nvPr>
                <p:ph idx="1"/>
              </p:nvPr>
            </p:nvSpPr>
            <p:spPr>
              <a:xfrm>
                <a:off x="590526" y="1446834"/>
                <a:ext cx="11010948" cy="4753277"/>
              </a:xfrm>
              <a:blipFill>
                <a:blip r:embed="rId3"/>
                <a:stretch>
                  <a:fillRect l="-1274" t="-2692"/>
                </a:stretch>
              </a:blipFill>
            </p:spPr>
            <p:txBody>
              <a:bodyPr/>
              <a:lstStyle/>
              <a:p>
                <a:r>
                  <a:rPr lang="es-UY">
                    <a:noFill/>
                  </a:rPr>
                  <a:t> </a:t>
                </a:r>
              </a:p>
            </p:txBody>
          </p:sp>
        </mc:Fallback>
      </mc:AlternateContent>
    </p:spTree>
    <p:extLst>
      <p:ext uri="{BB962C8B-B14F-4D97-AF65-F5344CB8AC3E}">
        <p14:creationId xmlns:p14="http://schemas.microsoft.com/office/powerpoint/2010/main" val="86371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F730-C83A-0B85-C571-C10152F76C7A}"/>
              </a:ext>
            </a:extLst>
          </p:cNvPr>
          <p:cNvSpPr>
            <a:spLocks noGrp="1"/>
          </p:cNvSpPr>
          <p:nvPr>
            <p:ph type="title"/>
          </p:nvPr>
        </p:nvSpPr>
        <p:spPr>
          <a:xfrm>
            <a:off x="838200" y="365126"/>
            <a:ext cx="10515600" cy="742458"/>
          </a:xfrm>
        </p:spPr>
        <p:txBody>
          <a:bodyPr>
            <a:noAutofit/>
          </a:bodyPr>
          <a:lstStyle/>
          <a:p>
            <a:r>
              <a:rPr lang="es-ES_tradnl" sz="4000" b="1" i="1" dirty="0"/>
              <a:t>II. a.     Un “sketch” del modelo Neo-Keynesiano </a:t>
            </a:r>
            <a:endParaRPr lang="es-ES_tradnl" sz="4000" b="1" dirty="0"/>
          </a:p>
        </p:txBody>
      </p:sp>
      <p:sp>
        <p:nvSpPr>
          <p:cNvPr id="3" name="Content Placeholder 2">
            <a:extLst>
              <a:ext uri="{FF2B5EF4-FFF2-40B4-BE49-F238E27FC236}">
                <a16:creationId xmlns:a16="http://schemas.microsoft.com/office/drawing/2014/main" id="{6A3193B3-2BEF-5351-1F3B-66DA8E424C28}"/>
              </a:ext>
            </a:extLst>
          </p:cNvPr>
          <p:cNvSpPr>
            <a:spLocks noGrp="1"/>
          </p:cNvSpPr>
          <p:nvPr>
            <p:ph idx="1"/>
          </p:nvPr>
        </p:nvSpPr>
        <p:spPr>
          <a:xfrm>
            <a:off x="838200" y="1378038"/>
            <a:ext cx="10515600" cy="5254256"/>
          </a:xfrm>
        </p:spPr>
        <p:txBody>
          <a:bodyPr/>
          <a:lstStyle/>
          <a:p>
            <a:r>
              <a:rPr lang="es-ES_tradnl" sz="3200" dirty="0">
                <a:latin typeface="+mj-lt"/>
              </a:rPr>
              <a:t>Demanda agregada o brecha del PBI (curva IS)</a:t>
            </a:r>
          </a:p>
          <a:p>
            <a:endParaRPr lang="es-ES_tradnl" dirty="0">
              <a:latin typeface="+mj-lt"/>
            </a:endParaRPr>
          </a:p>
          <a:p>
            <a:endParaRPr lang="es-ES_tradnl" dirty="0">
              <a:latin typeface="+mj-lt"/>
            </a:endParaRPr>
          </a:p>
          <a:p>
            <a:r>
              <a:rPr lang="es-ES_tradnl" sz="3200" dirty="0">
                <a:latin typeface="+mj-lt"/>
              </a:rPr>
              <a:t>Curva de Phillips con expectativas:</a:t>
            </a:r>
          </a:p>
          <a:p>
            <a:endParaRPr lang="es-ES_tradnl" dirty="0">
              <a:latin typeface="+mj-lt"/>
            </a:endParaRPr>
          </a:p>
          <a:p>
            <a:endParaRPr lang="es-ES_tradnl" dirty="0">
              <a:latin typeface="+mj-lt"/>
            </a:endParaRPr>
          </a:p>
          <a:p>
            <a:r>
              <a:rPr lang="es-ES_tradnl" sz="3200" dirty="0">
                <a:latin typeface="+mj-lt"/>
              </a:rPr>
              <a:t>Regla de Taylor:</a:t>
            </a:r>
          </a:p>
        </p:txBody>
      </p:sp>
      <p:pic>
        <p:nvPicPr>
          <p:cNvPr id="6" name="Picture 5">
            <a:extLst>
              <a:ext uri="{FF2B5EF4-FFF2-40B4-BE49-F238E27FC236}">
                <a16:creationId xmlns:a16="http://schemas.microsoft.com/office/drawing/2014/main" id="{8644D96D-4823-98C6-F1A8-6E13122BB4BC}"/>
              </a:ext>
            </a:extLst>
          </p:cNvPr>
          <p:cNvPicPr>
            <a:picLocks/>
          </p:cNvPicPr>
          <p:nvPr/>
        </p:nvPicPr>
        <p:blipFill>
          <a:blip r:embed="rId3"/>
          <a:stretch>
            <a:fillRect/>
          </a:stretch>
        </p:blipFill>
        <p:spPr>
          <a:xfrm>
            <a:off x="2975019" y="3840954"/>
            <a:ext cx="7753082" cy="599209"/>
          </a:xfrm>
          <a:prstGeom prst="rect">
            <a:avLst/>
          </a:prstGeom>
        </p:spPr>
      </p:pic>
      <p:pic>
        <p:nvPicPr>
          <p:cNvPr id="7" name="Picture 6">
            <a:extLst>
              <a:ext uri="{FF2B5EF4-FFF2-40B4-BE49-F238E27FC236}">
                <a16:creationId xmlns:a16="http://schemas.microsoft.com/office/drawing/2014/main" id="{5E3FA40A-EA9E-D9C9-1F43-F54151803078}"/>
              </a:ext>
            </a:extLst>
          </p:cNvPr>
          <p:cNvPicPr>
            <a:picLocks/>
          </p:cNvPicPr>
          <p:nvPr/>
        </p:nvPicPr>
        <p:blipFill>
          <a:blip r:embed="rId4"/>
          <a:stretch>
            <a:fillRect/>
          </a:stretch>
        </p:blipFill>
        <p:spPr>
          <a:xfrm>
            <a:off x="2975020" y="1983723"/>
            <a:ext cx="7972022" cy="733719"/>
          </a:xfrm>
          <a:prstGeom prst="rect">
            <a:avLst/>
          </a:prstGeom>
        </p:spPr>
      </p:pic>
      <p:pic>
        <p:nvPicPr>
          <p:cNvPr id="8" name="Picture 7">
            <a:extLst>
              <a:ext uri="{FF2B5EF4-FFF2-40B4-BE49-F238E27FC236}">
                <a16:creationId xmlns:a16="http://schemas.microsoft.com/office/drawing/2014/main" id="{9A8A9EFD-44E7-C58A-4973-C340A2E1C3C9}"/>
              </a:ext>
            </a:extLst>
          </p:cNvPr>
          <p:cNvPicPr>
            <a:picLocks/>
          </p:cNvPicPr>
          <p:nvPr/>
        </p:nvPicPr>
        <p:blipFill>
          <a:blip r:embed="rId5"/>
          <a:stretch>
            <a:fillRect/>
          </a:stretch>
        </p:blipFill>
        <p:spPr>
          <a:xfrm>
            <a:off x="2975019" y="5479962"/>
            <a:ext cx="7101278" cy="599209"/>
          </a:xfrm>
          <a:prstGeom prst="rect">
            <a:avLst/>
          </a:prstGeom>
        </p:spPr>
      </p:pic>
    </p:spTree>
    <p:extLst>
      <p:ext uri="{BB962C8B-B14F-4D97-AF65-F5344CB8AC3E}">
        <p14:creationId xmlns:p14="http://schemas.microsoft.com/office/powerpoint/2010/main" val="1288694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09BE-47EE-4170-DB42-F4D8F9E5D8FA}"/>
              </a:ext>
            </a:extLst>
          </p:cNvPr>
          <p:cNvSpPr>
            <a:spLocks noGrp="1"/>
          </p:cNvSpPr>
          <p:nvPr>
            <p:ph type="title"/>
          </p:nvPr>
        </p:nvSpPr>
        <p:spPr>
          <a:xfrm>
            <a:off x="838200" y="365125"/>
            <a:ext cx="10515600" cy="781095"/>
          </a:xfrm>
        </p:spPr>
        <p:txBody>
          <a:bodyPr>
            <a:normAutofit/>
          </a:bodyPr>
          <a:lstStyle/>
          <a:p>
            <a:r>
              <a:rPr lang="es-ES_tradnl" b="1" i="1" dirty="0"/>
              <a:t>II. a.   Un “sketch” del modelo Neo-Keynesiano </a:t>
            </a:r>
            <a:endParaRPr lang="es-ES_tradnl" b="1" dirty="0"/>
          </a:p>
        </p:txBody>
      </p:sp>
      <p:sp>
        <p:nvSpPr>
          <p:cNvPr id="3" name="Content Placeholder 2">
            <a:extLst>
              <a:ext uri="{FF2B5EF4-FFF2-40B4-BE49-F238E27FC236}">
                <a16:creationId xmlns:a16="http://schemas.microsoft.com/office/drawing/2014/main" id="{393B76DC-1AD4-1B3F-4545-1B9FBA0D3411}"/>
              </a:ext>
            </a:extLst>
          </p:cNvPr>
          <p:cNvSpPr>
            <a:spLocks noGrp="1"/>
          </p:cNvSpPr>
          <p:nvPr>
            <p:ph idx="1"/>
          </p:nvPr>
        </p:nvSpPr>
        <p:spPr>
          <a:xfrm>
            <a:off x="838200" y="1403797"/>
            <a:ext cx="10515600" cy="5089078"/>
          </a:xfrm>
        </p:spPr>
        <p:txBody>
          <a:bodyPr>
            <a:normAutofit lnSpcReduction="10000"/>
          </a:bodyPr>
          <a:lstStyle/>
          <a:p>
            <a:r>
              <a:rPr lang="es-ES_tradnl" dirty="0">
                <a:latin typeface="+mj-lt"/>
              </a:rPr>
              <a:t>Y la narrativa es así:  un shock positivo aumenta la demanda agregada, lo que lleva primero a </a:t>
            </a:r>
            <a:r>
              <a:rPr lang="es-ES_tradnl" b="1" i="1" dirty="0">
                <a:latin typeface="+mj-lt"/>
              </a:rPr>
              <a:t>mayor actividad </a:t>
            </a:r>
            <a:r>
              <a:rPr lang="es-ES_tradnl" dirty="0">
                <a:latin typeface="+mj-lt"/>
              </a:rPr>
              <a:t>y más adelante a </a:t>
            </a:r>
            <a:r>
              <a:rPr lang="es-ES_tradnl" b="1" i="1" dirty="0">
                <a:latin typeface="+mj-lt"/>
              </a:rPr>
              <a:t>mayor inflación</a:t>
            </a:r>
          </a:p>
          <a:p>
            <a:pPr lvl="8"/>
            <a:endParaRPr lang="es-ES_tradnl" b="1" i="1" dirty="0">
              <a:latin typeface="+mj-lt"/>
            </a:endParaRPr>
          </a:p>
          <a:p>
            <a:r>
              <a:rPr lang="es-ES_tradnl" dirty="0">
                <a:latin typeface="+mj-lt"/>
              </a:rPr>
              <a:t>El BC responde aumentando la tasa nominal de interés más que la inflación (</a:t>
            </a:r>
            <a:r>
              <a:rPr lang="es-ES_tradnl" b="1" i="1" dirty="0">
                <a:latin typeface="+mj-lt"/>
              </a:rPr>
              <a:t>principio de Taylor</a:t>
            </a:r>
            <a:r>
              <a:rPr lang="es-ES_tradnl" dirty="0">
                <a:latin typeface="+mj-lt"/>
              </a:rPr>
              <a:t>) para frenar el desborde de demanda y volver la inflación a su meta</a:t>
            </a:r>
          </a:p>
          <a:p>
            <a:pPr lvl="8"/>
            <a:endParaRPr lang="es-ES_tradnl" dirty="0">
              <a:latin typeface="+mj-lt"/>
            </a:endParaRPr>
          </a:p>
          <a:p>
            <a:r>
              <a:rPr lang="es-ES_tradnl" dirty="0">
                <a:latin typeface="+mj-lt"/>
              </a:rPr>
              <a:t>Hay </a:t>
            </a:r>
            <a:r>
              <a:rPr lang="es-ES_tradnl" b="1" i="1" dirty="0">
                <a:latin typeface="+mj-lt"/>
              </a:rPr>
              <a:t>rezagos</a:t>
            </a:r>
            <a:r>
              <a:rPr lang="es-ES_tradnl" dirty="0">
                <a:latin typeface="+mj-lt"/>
              </a:rPr>
              <a:t> en los impactos y un horizonte de política de 2 años</a:t>
            </a:r>
          </a:p>
          <a:p>
            <a:pPr lvl="8"/>
            <a:endParaRPr lang="es-ES_tradnl" dirty="0">
              <a:latin typeface="+mj-lt"/>
            </a:endParaRPr>
          </a:p>
          <a:p>
            <a:r>
              <a:rPr lang="es-ES_tradnl" dirty="0">
                <a:latin typeface="+mj-lt"/>
              </a:rPr>
              <a:t>Pero en cada momento hay shocks que ya estaban teniendo su efecto (Covid-19), otros que surgen y es </a:t>
            </a:r>
            <a:r>
              <a:rPr lang="es-ES_tradnl" b="1" i="1" dirty="0">
                <a:latin typeface="+mj-lt"/>
              </a:rPr>
              <a:t>difícil diagnosticar el “estado” </a:t>
            </a:r>
            <a:r>
              <a:rPr lang="es-ES_tradnl" dirty="0">
                <a:latin typeface="+mj-lt"/>
              </a:rPr>
              <a:t>de la economía en el momento de tomar las decisiones de política monetaria (el nivel de la tasa de interés). </a:t>
            </a:r>
          </a:p>
        </p:txBody>
      </p:sp>
    </p:spTree>
    <p:extLst>
      <p:ext uri="{BB962C8B-B14F-4D97-AF65-F5344CB8AC3E}">
        <p14:creationId xmlns:p14="http://schemas.microsoft.com/office/powerpoint/2010/main" val="3361838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07AE062-3A83-1748-81CD-561F2FE63F4D}">
  <we:reference id="wa104381909" version="3.12.0.0" store="en-US" storeType="OMEX"/>
  <we:alternateReferences>
    <we:reference id="wa104381909" version="3.12.0.0" store="" storeType="OMEX"/>
  </we:alternateReferences>
  <we:properties>
    <we:property name="EQUATION_HISTORY" value="&quot;[{\&quot;mathml\&quot;:\&quot;&lt;math style=\\\&quot;font-family:stix;font-size:16px;\\\&quot; xmlns=\\\&quot;http://www.w3.org/1998/Math/MathML\\\&quot;&gt;&lt;mstyle mathsize=\\\&quot;16px\\\&quot;&gt;&lt;mfenced&gt;&lt;mn&gt;1&lt;/mn&gt;&lt;/mfenced&gt;&lt;mo&gt;&amp;#xA0;&lt;/mo&gt;&lt;mo&gt;&amp;#xA0;&lt;/mo&gt;&lt;mo&gt;&amp;#xA0;&lt;/mo&gt;&lt;msub&gt;&lt;mi&gt;x&lt;/mi&gt;&lt;mi&gt;t&lt;/mi&gt;&lt;/msub&gt;&lt;mo&gt;&amp;#xA0;&lt;/mo&gt;&lt;mo&gt;&amp;#xA0;&lt;/mo&gt;&lt;mo&gt;=&lt;/mo&gt;&lt;mo&gt;&amp;#xA0;&lt;/mo&gt;&lt;mo&gt;&amp;#xA0;&lt;/mo&gt;&lt;mo&gt;-&lt;/mo&gt;&lt;mo&gt;&amp;#xA0;&lt;/mo&gt;&lt;mi&gt;&amp;#x3C3;&lt;/mi&gt;&lt;mo&gt;&amp;#xA0;&lt;/mo&gt;&lt;mfenced&gt;&lt;mrow&gt;&lt;msub&gt;&lt;mi&gt;i&lt;/mi&gt;&lt;mi&gt;t&lt;/mi&gt;&lt;/msub&gt;&lt;mo&gt;&amp;#xA0;&lt;/mo&gt;&lt;mo&gt;-&lt;/mo&gt;&lt;mo&gt;&amp;#xA0;&lt;/mo&gt;&lt;msubsup&gt;&lt;mi&gt;&amp;#x3C0;&lt;/mi&gt;&lt;mi&gt;t&lt;/mi&gt;&lt;mi&gt;e&lt;/mi&gt;&lt;/msubsup&gt;&lt;/mrow&gt;&lt;/mfenced&gt;&lt;mo&gt;&amp;#xA0;&lt;/mo&gt;&lt;mo&gt;&amp;#xA0;&lt;/mo&gt;&lt;mo&gt;+&lt;/mo&gt;&lt;mo&gt;&amp;#xA0;&lt;/mo&gt;&lt;mo&gt;&amp;#xA0;&lt;/mo&gt;&lt;msubsup&gt;&lt;mi&gt;&amp;#x3B5;&lt;/mi&gt;&lt;mi&gt;t&lt;/mi&gt;&lt;mi&gt;g&lt;/mi&gt;&lt;/msubsup&gt;&lt;mo&gt;;&lt;/mo&gt;&lt;mo&gt;&amp;#xA0;&lt;/mo&gt;&lt;mo&gt;&amp;#xA0;&lt;/mo&gt;&lt;mo&gt;&amp;#xA0;&lt;/mo&gt;&lt;/mstyle&gt;&lt;/math&gt;\&quot;,\&quot;base64Image\&quot;:\&quot;iVBORw0KGgoAAAANSUhEUgAABfAAAACQCAYAAABH9kqKAAAACXBIWXMAAA7EAAAOxAGVKw4bAAAABGJhU0UAAABaS5oqdAAAKodJREFUeNrt3Q+EFd0bwPHHWisrsbKSJJIkSSTJSiJZWcmSJEmWJEkSSZLkJUmSRJKVZEmSJJEkSV6SJHlFsrJWIslaK0u/ebqzv717d86ZuffOvXfOOd8P4/f+3nfvv+ecOWfmmfNHBAAAAEAeTkfHH8NxgvAAQFWOW9rU04QHAAAAAAAAWZ0Vc6LpKOEBgJocsbSt5wgPAAAAAAAA0pwSc4LpJOEBgLqcFEbiAwAAAAAAoAYDYk4sXSI8AJCLi5a29gDhAQAAAAAAQKU+MSeUhggPAORqyNLm9hEeAAAAAAAATFkdHb8kOZH0OjrmECIAyJW2q/8a2t1fcbsMAAAAAACAwHVHx7AkJ5G+RccCQgQADaHt66ih/R2O22cAAAAAAAAE7JkkJ48mo2MD4QGAhuqJ29ukdvgZ4QEAAAAAAAjXaTGvwXyC8ABAUxy3tMVnCA8AAAAAAEB41os5YfSc8ABAUz2ztMnMhgIAAAAAAAhIZ3R8luRE0c/oWESIAKCpFot5M/FPwmbiAAAAAAAAwbgo5pGeBwkPALTEAUvbfInwAAAAAAAA+G+NmBNELwkPALTUC0sbvZbwAAAAAAAA+O2tJCeGJqNjJeEBgJZaEbfHSe30O8IDAAAAAADgL10exzSy8yLhAYBCuGBpqw8RHgAAAAAAAP/MjY7vkpwQ+hEd8wgRABTCPEt7/Z32GgAAAAAAwD/nxDyi8xjhAYBCOWZps88RHgAAAAAAAH8siI4JSU4EfY2ONkIEAIXSHh3DhnZ7PG7XAQAAAAAA4IFLwnrKAOCaQ5a2+xLhAQAAAAAAcF+3MPoeAFzUFrfTSe3377h9BwAAAAAAgMNY+x4A3HXc0oafJTwAAAAAAADu6oiOH5Kc+BmLjrmECAAKrTM6fhnacW3f5xAiAAAAAAAAN9nWT75IeADACRcsbflhwgMAAAAAAOCmj2JO+iwlPADghCWWtvwj4QEAAAAAAHDPRjEnfJ4QHgBwylNLm95DeAAAsNsbHUc8/40bomNNgz9jp5Q2WWMNPwAAgPoNijnZs4vwAIBT+i1t+i3CAwBAMp12/FymNwHr8PA3rpbSCC39jfcb+DnlG6x9EkYQAAAA1EM3Pfwt5k0P2wgRADilTcybkv+O230AAFDmoJSS9lM3QZs8+33LomOo4qLgfoM/U0f5fyv7vH+4uQQAAKjJPjGP1LwWYDz2R8e76JiIjpH4OpNkFwDXXLO07fsJDwAAJfOj40FZJzkaHSs9+n2LouN6dEwmXBDcb9Lnfyj7zFfRsYBqBwAAUBXbWskbA4vFRUMc3kTHXKoKAIewtwkAACl0Dfjhsg5S/3mJJ79NH0ycF/NU62Yl8FVXdLyQmQ9J1lL9AAAAMl9LTRqu50YDi8UGy7WtHoNUFwCOGTW0Z5PxfT0AAMHSjb7GZWbyfqEHv0tHHZ2W6eWAbMf9Jn4v3ci2fOSYxr6PaggAAJBqv+V67mpgsbiZcn2rCa9FVBkADrlqadMGCA8AIFSnKjrFEQ8u9HXT2GPR8V3SE/etSOCryiS+HvuojgAAAFYPLNdzWwOLxZsM17i7qDIADPS+/0B03JHSPho68E1nresAs/fRcUlK+8c10xZLe/aQIgPggDnx9ZfOhHwZHb/itlX3KtJZRvei41B0dBMqZHW5okPUTVaXO/6b9ALkq2RP3Lcqga90hsArYVQBAABAFu1iXhJRE05tgcXjS4Zr3L1UGwAVtkfH84z3ydrmNnMD2TaZuTpA5Xdpp/gAFNQKKe27+Ttj+6oJ/XNSSvgDRtcSKk6Pw79nZ3R8kun1T3UUwQUpPdkqagJfdSfcfDFSCgAAYLbtlmu5oQDjcT/DNe52qg2AWG90fKxoI3R06G6Z3vR6aXQ8S2hL1jXxe961tGksPQugaOZJaYB05R5Nz+PrsI6y9nUwoV37EB2rCCOSXEqoMLsd/S06pe99/BseS2nqdOXoq31S3AS+WimlKTXl65VupZoCAADMcMVyLXcgwHgcSLm+/SrhzUoAMJtu/lqZFP8hpUFwSZYntCcPmvh9Byzt2hWKE0CBrJXkGZG269Inkm2gMYN7A3cyoVJcdvj3aKL7oqSvzTcsxU3gq90V30cT+iuprgAAAP/33nIttyzAeGhy3rQOvk7f3kyVAYK3QWYvMaujPZekvO5Pwv1psyyztPUfKFIABaGzmpKW/OpPed0OIYGPFDsTKoRe9IewjtyQFDuBryqn0uhTvC6qLQAAwN8RpLaR5qHSa8VbMnPatm5GuYEqAwRPB4lNVLSXuoRO2saJbZK8VnMz2fa1Y+NHAK3Wk9C+6nE+w2vnCQl8WKyW2U+GtLItD+T335DiJ/D1JB6R1k1VBAAAKKp+y3XcHcLzd0COrlG9gFAAkORlaL5Fx8IMr+2R1j8ovWNp8/spXq9oruqq4QCKSB8ijia0TToItyPjeyS1bf8QWuiGNJ8SKsfpgGJwVYqfwFe7E77bQaowAAAInO1aboDwAID1nlJn6WSdmZO0Z97tJv+G/ZY2/xpF7BXbciJAEQ3mcD2a9PrPhBa3DBUjpE2tXEngq9cV321MSrtVAwAAhOqV5TpuDeEBgL82SmkPjFoH782P7z8rX7+pyb9jjaXNf0Uxe4UEPlyy1FBXdZ+QrDnWDjHvX4SA9Rkqxs7A4uBSAn9jwvd7TlUGAACB0huiScM13AThAYC/dFmHbwnt5DvJnlhKGvz3tEW/Z8LQ7k9KWIMRfUcCHy45K/Uv52h6QEkCP2Cdkrz5y/sAY+FSAl+9SfiOe6jSAAAgQD2Wa7inhAcA/npsaCezLp2TtGyNPhBY3KLf88TS9m+kuL1BAh8ueWGoq9Xk6/Ya3mOU8IbrvKFS7A8wFq4l8JMunnSD206qNQAACAxrIQOAnSkh9DDj65Nm7uuSEOsLeg+/nyL3Bgl8uGTcUFfXVvEeQ4b3GCK8YdKn5ElTzn5ImNPNXEvgdxgahtNUbQAAEJhblmu4XYQHQODmSmnkZq1JpX0ye5myUakuIdUIuy1t/yDF7g0S+HCJaUnHjoyv10G5pocA2wlvmK4bKsT1QOPhWgJfJT2V0w2F5lO9AQBAQF5YruHWEx4AgTsttW32Oi86bia8Tpeu6S7A71pvafvZI84fJPDhkl911tVDhtd/JLRh0tH3pqdCWwONiYsJ/F2G73qOKg4AAALCRoYAkExHfX43tJH7DK/RdvOwzB61PyylUe9FwQbmYSCBD5c8rqOudsTtLPt64P8uGirEeMA3OS4m8OcaLlh+xf8NAADAdwss12/DhAdA4A4Y2kddOre94m+XS2kw2EjF336OjqMJf18Eny19wEKK3wsk8OFDm5tls+8zhtc2aqlsfSCrs1jH40P/eSdFWBz6RMc0peN+wHFxMYGvXhu+7zGqOgAACMA2B6/fmk0H6KyLb9TOEg4gKK8M7ePluG3YJKWk/buK//47Ou5J8Wfo37f0Adsofi+QwIdr11zvEurqgZTX9UjyAN2rDfqety3n1VWKsRgGLIUUctLX1QS+6Xt/oqp7qz2+GD0TX1RrWY/HF9kf67xQXRFfzH+K32/qKWwvYQcAFNRey/VbiHs76YyEvvi6/k58E1l+Q/iCKgME1R6Y2sf3Mnv5Mb0HuCGlhGm7I7/xmuU37qMKeIEEPspN5UP0OudWdDyU0nJfY3GbNpXH0JlEmsc7IaXZRc20KDq+yOyZTF2Gv9f9PJKWOmvUoIsTYs9/6nGYqtZ6zy0FtCXguLiawN9p+c6skeWPZdFxPDqexR2Sra7qTfqaGjrBC2JeQ/JPnAwAALhndZzEGIxvckbKbnL+5HTca+Hvu2H5Xns9LdNVcb+8JzrOS2kU1cuMZXqaUwKo2cro2C/JSaM/TTqquSbfbXgPvZ/QmdxD0XFKSgnSLkfLxPYQ9wZV1gsk8KEPI49IaRDCZI1t5+O4DW8W3ei7coaQPjjVvGtbWZ9yMeE36bV6owZR6md/zxCv78I+Ui2v9LYCag84Nq4m8JdbvvNNqrzTlsc32e9q6JyeV9mxvM7wnq8pEgBwhi55MJjxAj2P40gLf6tt+QRfHz7fqqOs1nN6AFWZHx0npTQ6/U+Lj99V3rMPGt7npEfl0ycso+Y7Evjh0kEodyU5aa//Tgc46kh8HZE/r+x1unS4Dnb9KLM3t272zJwNYt7YNilpristdDb4+2TtczZRBVvHtnzO18Bj42oCX8Q8IltHg/DEzF2P4nLUTkdH1h2Mjv74OJ+hsV2W4TP0od5/VXQmAIDi0huXk/E1XbOTSuta+LvfWr7XCk/Lem18PbA7vhG9nrE//8FpAmTWESdSxqT1ifup41GVv8GUNNrgUTktE/syQXAfCfzw6BI0Q4Yy/xW3zd0Z3meh4T12NfG3aHv7Iu5L7sbtsv4GfQAxEbdTt+Pv1IxB1X1V9Dk7qIqtc1d4Om3icgLfduPKxj1u35zPt/z3Qyl19kTK++s02Q/ixvIIAACzOVKasfVLWpNQGm/x7x+3fLeQBjK0p1wT/olvhgGk01GfWQe5NPM4VOXv+Gl4nw6PyqqtwP0T8kECPyy7LW2X5jS7q3gv04oVmkxf2ODfMV+mH0IMR8figsS3mhH4W6iOrWO7sQt9fTiXE/hDlu99jWrvrba4IzCV/bOU1z6T6am4x+Mbfx29eTDhfbUDXUnIAaBwdH3ML9LahFIrH/C2W77XWID1IW1pnT2cMkCq7WJ/MNjKo9qNGE1r8/vGNkuinSrtPBL44bhgKetTNbzfccv7/dPA37Gs4vq8t0Ax1lzQtwz9zRjtZ+usSimcg4HHx+UEvu27f6bqB9vB/RbzyMOpOjNh6Ey0oT4QJwJ0uZ4lhLpQdhX0pjLPYz7FDFjpqPtrBTlfj7UwDiydMNP9lLJayKkDWO0u8LXRpxp+j2mzR9+8scSNQUjuI4EfBtt17bka39O219+7Bv0OnSEwUvB6OpChzzlBlWydPcLaRjYuJ/D3cbMWrE0pZb8x5caknxA6iQQ+ELZFKcmKZh+tXEu51/K9HgRYN0Ys8fjAqQNYVbMucCuOyzX8JtNMgjyW0NE9RroKUnYPLXHrpWo7jwS+/45ayvhlje+5QFqzBOSVhM/aXcCYX7TE5iZVsrVupFTerYHHx+UEfn/KdydJ6y8dYf/bUvaHK/5eRypOLaX1D+FzFgl8IFy6LvO3Ks4l7SMG45vfzjjZ8qDsv+vozLUOx2On5bffDqxuLJT8k39AKFbJzOVm9SGpJpR0/d+5MnNWa1KyOOvSDmcSXnuygb/L9LB3ew7XomNxAqgI7nAv7DUS+P5f205aynhVje+bNqOqUQn874bP09UN1hQs9vrgWpdWnojvGV7E19ZosUcplXdp4PFxOYHfm/Ldz1P9vfbYUvZ3yv5ObzymNrd7SdicRgIfCNP66PhRxXmko2dMs/DuycxlGbocjYltFuL1wOpH2o0qo1CBZHPjdnBq+VHbpn3apk7WcS/9OeG1jXyIekXMG0HWYk7ZffMrKT0YLoLrlrZvH1XceSTw/fbCUr7P63jfnSnXRY2aqTmR8rnaD+hyQfpwsZviR5JfKZVoTuDxcTmBv9Th7476nZVsa2Wek+kNaRcTNqeRwAfCo0sVfM94/oxKaYm1tCTMR5m58bmL14JnhLU7pwyJfSYGG5EByW7G54kOipmb8renEs6vtxk/Z4OhvW6kHslvBr4+aPgg04OBivTg17b8BrOO3UcC319rpXF7dc4Tcx5U//3yBv2mm1Xe976LczrLqA5QbRkqTehcTuB3pnz3YYrXa2nrdWpCZl3Z/x8gZM4jgQ+ERUfnfM147ryU7KN5KhM7TyU9eVU0tpukPYHVE9vSSo84jYBE28ru9doy/H3SCPqsDwuT7jebsc7wv2JOYGVZSkevyXQk/2RZrDoLVo62/f5Yy9l9JPD9dSnlunZdne+vbVzliPiPObyvTVd8PV7LPbA+SF5NtQhb2uYNE4TI6QR+2gOaSYrXax2SvgfCf/E/vyBcAOCUtipuAh5I9RsTPql4jzfxdaMrWPe4ZGVK3TjKqQTMokno4fj6OMsMlc2G82tFxrY8aRbVjib8Tl0/etzSPjyR2Us5aNJeE1+a/P5ddk9Z1JlN7IfiNxL4/vo35foljw23demzvVIazb9Nsj2srcciKS39MzUDspq9q6aOqzn9djhoa0rl+EWInE7gi9g3/fgjxRslgXy9F/sMjKnOg2lZAOCW8xkv9HWEdS1LpGxJeK8RcWdj23uWmPQFVE8Op9SPlZxKwCyaZNHEYNZZf7fFvlylzXZp7dJW2h6OS+0zI18UvB2xzUi+R1V3Hgl8f6W1S67RBwU/ZXr9/kXxv9cHwJdker+VrO3uXKpIeNKW2PhBiJxP4KdtlLGZIvbarQwdwFnCBABOWZfxAv+11L5+vY5CShoZpIM7NjkQo0eS3/rOLrsv9j0RANRHl0T4nXB+Xcr4+rvS+qWtdCT+W8mePNIBYo8duY+0DVhkCTH3kcD3V9pA1DZHfodehw+Wfe/zlr9dHf/3LMtjDlFFwtOfUim+EyLnE/hpmxRvo4i9tjul/L8KG1UDIci6yalLx61Ay1JvWD5kiI8m3+td8ua2mGdoFn0dzieW2GwKqK5McA7R1tLWNtQRQ9y2ZHitzoROSv4fbNFv2Rgd16WUzB+L2w89dFDf0zgJpfcWLu1HZNus9ynVt6FC2JuLpUwa53NK7Lc48Bt0+bE3NbbtOjvrVUoMNlFNaFRJ4M/kewJ/O0XstRUp5X+AEAEklUgqOeVwxvjkcWOz3/L+utFXkUc/DVu+e3cgdWVjSh3ZRdNIW0tbW7ek5SrHM7aPA4aYLyKsuekSZiG1Cgl81CMtD/eq4N9frzX/k+o3Na+k+boRYRQ+hAR+Hg2H6wn8HRSx98aEdYCB0JFU8oPeKGbZ8OpKTp+XtlfSngLH6oew/88ZsS+B0UXTSFtLW1uXtXUmVZ4lvPYdYc1Vp7BccKuQwEc9lkr6ctDa1hZ1LfinMnNJy3p0x31D0mxb0KiSwC9DAh+us23kd5jwAEEgqeSHIxniMpLjzcxccXf9zV/ccP/d5My2PwJoa2lr63NNan+4udjw2nOENVcdlrr9i/A0FAl81GtvhjLQmTS6p9/msvLQJYK3xdfNN6PjTtyX7ZPmzB7dWfEd+3N4T32gUbkvwG+qSFh2Cgn8NCTw4bpTlvK/Q3gAkkoklZzxOUNcBnL8vLaUzxoucKzGxf2Nz+rRLvYN4EgS0tbS1tZHE0WmWa4LM7z+hOG1Gwht7m2hqW6PEZ6GIoGPPOhs0E85ltnLJnzn+w2qJ5X7O41TPcKyPaVyM63M/wQ+S6iE0emZyv8L4QFIKpFUcsLmDDH5rwGfa/u8iQLHyzbtOgQ7hI3PaGtpaxvJtH7924yvT1o7/ydhbQgX+zAfkMBHXnQJmds5ltucBn/fXw267qx8MPCBqhGW3pSKzbQy/xP4vRSx99pT6kA3IQKAwrspzR19n5b4KPrU3dAT+Fcsvz/rBpsAzF4Zzq+zGV67WtiQsJlI4PtrR+B9ve/WSCnfNin5Je/fNuF7/5bGzPx8XPG+N6kiYVkh7o6sahbXE/jjKd+faZr+O51SB/oJEQAU3k9JnzXZnvNndoq7Az0mA7+pf2/5/fc4nYCG3UOvz/D684bX7ia0DUGuw18k8P20IDruSnoy/mt0XI/zGbpG/FSifH7cnupDUd38VZd8fCSlB6xdTfj+lTm4lTm97wNhNmXQOjKcFKFzPYGf9rSykyL22roMdeAaYQKAQluf4XrtSgM+d0vKZxZ5I9SQr20XpPz+g5xSQF0uGs6tbxlf/zXhtXq93kVom9ofTBIa55HA98/muC21Xce8kdImtUX1b8X3PZbT+45WxAABSltiJfR1vVxO4KdtPsdFi9/04UyWDV/eEioAKLTDGdryngZ87sGUzyzy1N2QE/hp6w4v4ZQC6rq/+lZHm2jaz+Q1oW16f8C9sPtI4PtXnrbBh5q7HHDgd5yR2fsO1rvufvm+Kzp7aBXVJUzPUi7ylwUeH5cT+HMkfcoR/HVdZk6Xt128ziFcXghhs6j5FDMClLZx11iDPndI3F2CLeQldO5YfvtnTiegLjst59f2DK837WdyltA2DEvo+IsEvj82p1y7jUh+S9E0ms6ErFz68ladsSlflmcn1SVct4RNTm1cTuAvEbeX/0Ht+srKWdd903WRbVPR+giZF0jgA35KG2xxtwGfqaNMbbM0dYOuIj/8DXkT21Fh2TygUZ5I7ZtD6/X4mOH1Gwltw5DA9xcJfD/MT7l20X2eXBtY3J/wO3QT2mpmQc6Njn9k+sGGPhTYRnUJ2wFhg0sblxP4vSnf/RLV30vdMp2s15uE5fG/t42kPE/YvEACH/BT2ga2xxvwmWnr318veMxCTeCvSCm3HZxOQM0WW86toTqu07Ik/1E7Evj+IoHvhysp1y67HK6flQ9tNRmvm9Huj44NMnMwTHt8Hae/91bFa/U1LIGIv5tc2k6WA4HHx+UEfn/Kd2fqjZ8elZXx3rJ/b3tY95yweYEEPuCniZTzYnsDPjNt2Z4VBY/ZuOW7+5woGxD7knkdnE5Azc5IfQ/HHgqzoputXZq//ByahwS++xaJfemcNx78vhtSmrla7X2vtlG67NpaqgmmtKXcGN4IPD4uJ/D3C/sbhKZ8w8HKddZWiX0pBEb+uI8EPuCntPMi7zVBF6bcTN12IGa25X98TmLbZtvxsB6onbYbo5YkS1uG15sSOCcyfL6OvNRBOr0URdXlZtsQE24jge++4ynXuAc9+Z1d0bE7Ogaj46WUZtdOlB36/1/F13GnpTQTlvwMEj0Q1kk3cTmBf83yvUep9t7RBzJTIw4/SWnNtEpjljqxmRA6jwQ+4Ke0UTvtOX/e+ZSExyIHYvbD8hs6Pa4rtv1uTqa8djmnGmBkG32fZUkxW6Ixy5rGN6QxD2x91yn2dbXhNhL47nuYco3LtQlQ4ZDlhBkOPDYuJ/Dvi9uj55CdPp19I9PrOa42/N29Om7sp+jSTHMJOQA0Tdoa+HnS0fe2h70DjsRs2PIbuj2tJ4tT6sk6y2u3xn+zj9MNmGWN2Gesb6jznnJrymunlrz9SFFUrUsY0OYzEvj+X+MyCh2osEjs62W2BxwblxP4/1m+926qvVfOSbZpZkfqrMvbhZk5ANBsj6R5Cfybls+541DMnlh+xyZP68lOy2/+bnndkvi/jwkbpAGVdIbrqOXcepfxfV5b3mOv5XWagP4s2ZfawUwbLHF/RnicRwLffWmzTNEa2+P7D515OxH/711pzL5bqIHtoqIn4LjcEDcT+Pqk0rR+rTaSc6jy3lgvM3cnt7FtWj2e8tqF8Q2+NuBMZQOA5rkszRmdtEnsm4i5dO1ge+ixNcB6Mmh4zbzo+BD/zWFONWAGXW/+W0r7eyDjfZktSfXS8Lrusnt0vf7uokiqttUS90eEx3kk8N2XlsBv1L5Fi+O2l4T0bHdSyuSZ+Dub1RlHLQV0KOC4DImbCfy1lu/8gOruDW04p5YJ+Crp64OnbVq93vLa5/HfHCPsAFCYBERe64N2iXnZmY8OXqjblozr87Se2JZO3JHw9zrD9okwEhWovFbuFfssnvIlWLIkl5ZkeK+rZdfxOjteZ82WPzy4SNHUpM8S83uEx3kk8N33PaVtbMTG3TqzaiR+/9MUwQznJNu+dP8Je9O1lN6YmUZsDwUcl7cpFfdpQb/3vipv4lAselO9MaVR1L95IdNLXWWdKWPbKOac4TVX4v/+gqIBgKbThJJtFOjOHD7jseG934ubo2xso4f6Pa0nXyy/eV7C308l/HUjx0WcZsDfZSh/ZExeVLOkTW8V75l0/CRRUjPb0mLsCec+Evjuu5fS/l3O+fN0tunUQ4ObhH8GzS9NVNE3saxyi92W6tfN9FmW0RITUsyNNUw3riPCRiBFt0tmbuaiI983V/yNLmNQvjzAmSre/5TYRxJVblB7jBt8AGi5Uw1MQlwX8xRZV5dssK3lv8fTOjKeMZHRKTMf5jN9HLAnAk3XzFmXFas3gc/yVrXbY4kryTu/z1u44WBK+zeWYw7iuEwPWh4i9Ln0VesIW+vYll1ZE2A8BjNW2iIuMWTabOkU1bzQVoh5JoyOfteZFTpy8F3Zv39Y5Wesl/QnqfPi4zw3+ABQCLpMw2cx721T682NKXl/wfF4nbX0c8c9rSOTkj77Um/OPgjLcgCV0mZdVx4DVbz3Mqk9ef+EoqmLbZng84THeSTw3aeDB9NmPr2S2YMMq7Eqfo+p97tG2BP11dBH3SBsrfXSUDBnAovD6Soqre7IvLlA332FmDcpZfMjdxMOpnWJ59XwOaNVfs45igYAWm6dmEdZV7ukny7HkLTGsz4k2OhBrGxLCV73tH78qrJvf8gpBfzVUeW587qGzxirITHyRVg6p17XLfHdR3icRwLfD/sztIe6pOPKKt9XlxguX6JHV884QLiNVtXQT30gbK21xXLC+EyXldEZCEfj31rLCAldP3a3lEZZtJLp4cM/VG+nLzKTlkOqdcTlxSo+h+llAFAcOoLalMTXm5QsI5R05GjlmvqaXNLBGh2exCnEdY+fVdG366y+Tk4n4K9FVZw72lYureEzBqW6+8qRGj8HM4W4H0pISOD746pkz7ntlVIyv3xpaL1+XR9f/+kI+8p9gXSW1SrCnOq/Kvuq34Ss9V5LGMvoXItvYHXE0qTUtzZh5aHvp+uY6/4Bd5v8uz4kfB+dlsTo++Lrz1i/vkppj4Z6blSyjAR6IKXNTAAAxbFaSjOwTEmfk/HftJXd1OgAjbMJNzR6DaTLCHR7FqPelL7NR8equPkleQ9M66jiXrDWpO/KKj7jnbDvVF4eWuLcS3icRwLfL7rfx7jkm5cbFkbdV6NHqp/RiRbbYCgY39aKGsq5cTAdTwtQdseo1s54mlKfnueUaNmb8jkXKAoAKKy2uG8fltoGGWhfo1OWOzyNz3KxJ8d8pBtqfrT8bp06fpJTB0h0K0PbWe/91J6U99dz1KeZUEVg29tgBeFxHgl8/+jDS10t4KfUN5j2UXTskpmj9JGNDhS9IqXR+BMZYo0CuGO4qGAdvmK7K8nrUtFwuUPLSpdy0pkw4/F5p09BdWmEvKd66t4NT8s+RxNBuhHJSooBAJyhD+816aObkOsI+7G4TZ+I//l93IfoUnq6QVUIyaF2sS+B4Su9Tr8spZkYU+WvD/51ecUFnCqAkc5UfmNJUAzk9Dk6o30ovrbXc/Rn3HYf5T67IWwzjpll7D4S+P5qi3MVp+M2U3MjP8ryFhPxP+u/exH/zdmArnNbZbnM3HR4hJAUw0JJnjpxltAU1kpD57WW0MAzuhTEBsIAALCwTcNmYAN9PFBJZ7GcktJMFk0O6VKrN4WBLa6en22WPmCcovQCCXzQxjbfA5m5/xYK4ogkj1piBE8xJa3xxwMX+GZjXLcvEwoAgAVLJ9DHAwj3/Fxm6QPeU5xeIIEP2tjWXl8fotiK5XlCY3iTsBTO1oRy0mlGjDCDT3Tt/9G4fu8gHAAAi/uWG/s+wkMfD8Dr87PP0gfcp0i9sF2ml1OpPADa2MZ8z6kN2fV/GdxdMLqJxPeETq+H0BTGXCmteVtePjrlczGhgWf1/E1ZZ8HadgAAmxtiTt7sJTz08QC8Pj/3WvqAGxQrANrYqp0pa0dvUXTF1JvQ6X2Kjk5CU8gb1N/RsYmwwLNO7UVZHX9OSAAAKWzJm+uEhz4egNfn5zVLH7CPogVAG1sVHdw9tU+qznJZSvEV1ynhyXUR7U4olz2EBR6ZHx2vKur4KcICAEixTVg+gT4eQKjnp20ZtW0ULwDa2MzaZeaDBq7VHHBbSBYXyWopbSpcXh7HCAs8q+NfEtqd9YQGAJBigZiTN18ID308AK/Pz8+WPmAhRQyANjazu2Xf8QnF54a2uLDKK5hOnVhHaFpyUzoijFiCv47F7UtlpzZGaAAAGSX1I1NrjLYRHvp4AF6en20yvdFi5cEGpwBoY7PRkfflyfv30dFFEbpjTnQ8k9kbpi4iNE2jJ8zbijI4Tljgie3R8U7MI2aGCBEAIKMXlv6Ekd708QD8PD/XWX7HC4oaAG1sKh00/LLs+2kOsptidI8m8R9VVLb/KMym0E0uKtfJGiAscJxeZN+LjnFLh5Z29BBGAECFW5Z+YxfhoY8HOD+9PD93W77vIMUOgDbWaquUBmpPfYeHUspFwqObIn2aNJ+wNIyeMM/L4q07QPcSFnjgex0dGkshAABM9ln6jmuEhz4e4Pz08vy8avnO+yl2ALSxRofLPl8fPByhGP1xQmYn8RmJnz9dNqd85P2n6FhBWOCxwYQO7DlhAQBUocdyU/SU8NDHA/Dy/Hxiafs3UsQAaGONVsTfSde+X0Jx+adyeoUup8PO7vnRWH4oi69OwZlHWOC54YSO7QxhAQBUgY0M6eMBhHd+soE5ANrY2i2mmPymGxw8LauAI9GxirDUbVUcy6ldqQ8QEgRgmeGiexOhAQBU6bWYR2KuJjz08QC8Oj9XW9r81xQxANpYoORgdPyU6ST+HEJSs04prXOvsdTlc5YSEgRif0KnpuuvMWIGAFAt21rIA4SHPh6AV+fnfmHvEwC0sUAmi6LjTnTsIRR1uxQdhwgDAjOU0LE9ICwAgBr0izmZc4fw0McD8Or8vGNp8/spYgC0sQAA5ONHQsd2lLAAAGowX8zJnK+Ehz4egFfn51dLmz+fIgZAGwsAQP1M61ayTjEAoFbvxZzQWU546OMBeHF+LrO09R8oYgC0sQAA5ONIQqf2g7AAAOpwWcxJnQOEhz4egBfn54Clrb9CEQOgjQUAIB/3Ezq2IcICAKhDn5iTOncJD308AC/Oz3uWtn4bRQyANhYAgPrp7uvjCR3bfkIDAKhDe3T8luSkznjc/4A+HuD8dPf8NP2GP3H7304xA6CNBQCgfhsNF92LCQ0AoE4PxTwycwvhoY8HOD+dPj+3WNr4hxQxANpYAADycSqhU/tCWAAAOdgv5uTOVcJDHw9wfjp9fl6ztPGMcgVAGwsAQE6eJXRsg4QFAJCDruiYlOTkzijhoY8HOD+dPj9HDe27tvvzKWIAtLEAANTPtD5xP6EBAOTkiZhHaG4kPPTxAOenk+fnJkvb/oQiBkAbCwBAPnoNF91dhAYAkJN9Yk7yXCM89PEA56eT5yfL5wCgjQUAoAnOJ3Rq7wgLACBHnZI8CkqPH9HRRojo4wHOT6fOT223vxvadW3v51LEAGhjAQDIx78JHdtlwgIAyNmgmEdq7iQ89PEA56dT5+dOS5vOGtMAaGMBAMiJjoxJ2liwj9AAAHLWI+Zkz1PCQx8PcH46dX4+s7TpPRQxANpYAADy0Z/QqWlH105oAAAN8EHMCZ+lhIc+HuD8dMIyS1v+nuIFQBsLAEB+riZ0bM8JCwCgQQ6JOelzkfDQxwOcn064YGnLD1O8AGhjAQDIT9JIyDOGv/0nOhYSMgBAHTqktGltUtJnTNj0kD4e4Pws+vmpm5L/EvOm5HMoXgC0sQAA5GOB4cJ7U8Lf6g7uH4UpZwCA+p0T88jNY4SHPh7g/Cz0+Xnc0oafpXgB0MYCAJCfnQmd2nh0tBn+bgMhAwDkoDs6Jgw3V18T+iHQxwOcn8XQFrfTSe33RNy+AwBtLAAAObme0LE9rPibtVJa0oB1iQEAeboorJ9MHw9wfrp2ftr2MblE0QKgjQUAIF/vEzq2a2X/fUl0jEpp/TjWsgQA5Kk7vnEyjcLvIET08QDnZ6HOT11iYtjQbuvo1gUULQDaWAAA8qOJkcmEju1+/N+3RMeIlJIrywkXAKABWAufPh7g/HTn/DxmabPPUbQAaGMBAMjXRssFePnRT6gAAA0yNzq+G/qfH9ExjxDRxwOcn4UwL26Xk77rt7g9BwDaWAAActSToVM7RJgAAA120NIPsS4pfTzA+VkMtn1LDlKsAGhjAQDIn+7A/sXQof2S0o7sAAA0w1tDf6RToFcSHvp4gPOzpVZK8pIUeryjSAHQxgIA0DhLpbQb+3h86CYuF6JjIaEBADTRGjGPknpJeOjjAc7PlnppaaPXUpwAaGMBAAAAwH8szwAAxXPA0jZfIjwAAAAAAABhmBMdn8Q85XkxIQKAploct79J7fKnuN0GAAAAAABAINaJeaTnC8IDAE31XMz7k6wnPAAAAAAAAOE5LeYk/knCAwBNccrSFp8mPAAAAAAAAOF6JuZRnz2EBwAaqidub5Pa4WeEBwAAAAAAIGzd0TEsycmjb9GxgBABQENo+zpqaH+1XZ5PiAAAAAAAALBazJsnvhY2TwSAvGm7+q+YNxNfTYgAAAAAAAAwpU/MazAPER4AyNVdS5u7jfAAAAAAAACg0oCYE0qXCA8A5OKSpa0dIDwAAAAAAAAwOSHmxNJpwgMAdTllaWNPER4AAAAAAACkOSvmBNNRwgMANTliaVvPER4AAAAAAABkpaPtJwzHccIDAFU5ZmlTmd0EAAjG/wDDlpBhsBVWcQAAAp10RVh0TWF0aE1MADxtYXRoIHhtbG5zPSJodHRwOi8vd3d3LnczLm9yZy8xOTk4L01hdGgvTWF0aE1MIj48bXN0eWxlIG1hdGhzaXplPSIxNnB4Ij48bWZlbmNlZD48bW4+MTwvbW4+PC9tZmVuY2VkPjxtbz4mI3hBMDs8L21vPjxtbz4mI3hBMDs8L21vPjxtbz4mI3hBMDs8L21vPjxtc3ViPjxtaT54PC9taT48bWk+dDwvbWk+PC9tc3ViPjxtbz4mI3hBMDs8L21vPjxtbz4mI3hBMDs8L21vPjxtbz49PC9tbz48bW8+JiN4QTA7PC9tbz48bW8+JiN4QTA7PC9tbz48bW8+LTwvbW8+PG1vPiYjeEEwOzwvbW8+PG1pPiYjeDNDMzs8L21pPjxtbz4mI3hBMDs8L21vPjxtZmVuY2VkPjxtcm93Pjxtc3ViPjxtaT5pPC9taT48bWk+dDwvbWk+PC9tc3ViPjxtbz4mI3hBMDs8L21vPjxtbz4tPC9tbz48bW8+JiN4QTA7PC9tbz48bXN1YnN1cD48bWk+JiN4M0MwOzwvbWk+PG1pPnQ8L21pPjxtaT5lPC9taT48L21zdWJzdXA+PC9tcm93PjwvbWZlbmNlZD48bW8+JiN4QTA7PC9tbz48bW8+JiN4QTA7PC9tbz48bW8+KzwvbW8+PG1vPiYjeEEwOzwvbW8+PG1vPiYjeEEwOzwvbW8+PG1zdWJzdXA+PG1pPiYjeDNCNTs8L21pPjxtaT50PC9taT48bWk+ZzwvbWk+PC9tc3Vic3VwPjxtbz47PC9tbz48bW8+JiN4QTA7PC9tbz48bW8+JiN4QTA7PC9tbz48bW8+JiN4QTA7PC9tbz48L21zdHlsZT48L21hdGg+uYA0YQAAAABJRU5ErkJggg==\&quot;,\&quot;slideId\&quot;:264,\&quot;accessibleText\&quot;:\&quot;open parentheses 1 close parentheses space space space x subscript t space space equals space space minus space sigma space open parentheses i subscript t space minus space pi subscript t superscript e close parentheses space space plus space space epsilon subscript t superscript g semicolon space space space\&quot;,\&quot;imageHeight\&quot;:15.914438502673796},{\&quot;mathml\&quot;:\&quot;&lt;math style=\\\&quot;font-family:stix;font-size:16px;\\\&quot; xmlns=\\\&quot;http://www.w3.org/1998/Math/MathML\\\&quot;&gt;&lt;mstyle mathsize=\\\&quot;16px\\\&quot;&gt;&lt;mfenced&gt;&lt;mn&gt;2&lt;/mn&gt;&lt;/mfenced&gt;&lt;mo&gt;&amp;#xA0;&lt;/mo&gt;&lt;mo&gt;&amp;#xA0;&lt;/mo&gt;&lt;mo&gt;&amp;#xA0;&lt;/mo&gt;&lt;msub&gt;&lt;mi&gt;&amp;#x3C0;&lt;/mi&gt;&lt;mi&gt;t&lt;/mi&gt;&lt;/msub&gt;&lt;mo&gt;&amp;#xA0;&lt;/mo&gt;&lt;mo&gt;&amp;#xA0;&lt;/mo&gt;&lt;mo&gt;&amp;#xA0;&lt;/mo&gt;&lt;mo&gt;=&lt;/mo&gt;&lt;mo&gt;&amp;#xA0;&lt;/mo&gt;&lt;mo&gt;&amp;#xA0;&lt;/mo&gt;&lt;mi&gt;&amp;#x3B2;&lt;/mi&gt;&lt;mo&gt;.&lt;/mo&gt;&lt;msubsup&gt;&lt;mi&gt;&amp;#x3C0;&lt;/mi&gt;&lt;mi&gt;t&lt;/mi&gt;&lt;mi&gt;e&lt;/mi&gt;&lt;/msubsup&gt;&lt;mo&gt;&amp;#xA0;&lt;/mo&gt;&lt;mo&gt;&amp;#xA0;&lt;/mo&gt;&lt;mo&gt;&amp;#xA0;&lt;/mo&gt;&lt;mo&gt;+&lt;/mo&gt;&lt;mo&gt;&amp;#xA0;&lt;/mo&gt;&lt;mo&gt;&amp;#xA0;&lt;/mo&gt;&lt;mi&gt;&amp;#x3BA;&lt;/mi&gt;&lt;mo&gt;.&lt;/mo&gt;&lt;msub&gt;&lt;mi&gt;x&lt;/mi&gt;&lt;mi&gt;t&lt;/mi&gt;&lt;/msub&gt;&lt;mo&gt;&amp;#xA0;&lt;/mo&gt;&lt;mo&gt;&amp;#xA0;&lt;/mo&gt;&lt;mo&gt;&amp;#xA0;&lt;/mo&gt;&lt;mo&gt;+&lt;/mo&gt;&lt;mo&gt;&amp;#xA0;&lt;/mo&gt;&lt;mo&gt;&amp;#xA0;&lt;/mo&gt;&lt;mo&gt;&amp;#xA0;&lt;/mo&gt;&lt;msubsup&gt;&lt;mi&gt;&amp;#x3B5;&lt;/mi&gt;&lt;mi&gt;t&lt;/mi&gt;&lt;mrow&gt;&lt;mo&gt;;&lt;/mo&gt;&lt;mi&gt;s&lt;/mi&gt;&lt;/mrow&gt;&lt;/msubsup&gt;&lt;mo&gt;;&lt;/mo&gt;&lt;/mstyle&gt;&lt;/math&gt;\&quot;,\&quot;base64Image\&quot;:\&quot;iVBORw0KGgoAAAANSUhEUgAABdcAAABsCAYAAACIJ4tBAAAACXBIWXMAAA7EAAAOxAGVKw4bAAAABGJhU0UAAABCWPayIgAAJyZJREFUeNrt3Q+EFd//+PGXtVaSSFaSRJIkieQtK4kkSRLJSpJI3pIk3j7e1koiSZJEVpJkSVaSRJKsJJKVJJEkK4kka63E+zev35373dnZM2fO3Dszd/48Hxzfz7f33jv3njP3vGZec/6IdEa3V3ZJ+czxyh6vXPHKiFc+e2XCK1Ne+e2VSa9888p9r1z1/3Z+xp9pqVc2CQAAAAAAAACg0jQR/N4r/3llXUk+82ZpJNN/+587SfkjjWT7lgw+V5dXXvjHuS7ZJ/IBACiiJV454JWbXnnulZ/SePCtMXjSv+6445VjXllGdQEAAAAAykZHfeuI72bSedQrvQX/zKv9m/T/UirP/fdM02Dg/cel8SAAAIA66PfKsxbi8SOvrKf6AAAAANSYDoD+2ysHvbKS6ii2tV75ELipvSeNZHuRnZDGiLf/Ui5//PdOky4/Mxk4xiCnHACgwrZ65V0g7mkMvOSVbV7p8f9GZ3dpAv2MNJZwM8Xk81QlAAAAgJqZK40BR+H7o3+pmmI6Io2p2c2GulWCz3xd0k+qh8tQyp95o1e+B97/sVcWcPoBACpknlduhOLpXa8sjnmdzhr7FhGPR6hWAAAAADVyVaLzlf0ZH1tHy2veVQdh6yApXYJbl/V8KI1lPnUk/Q7/Hk8HZusKHR+9cryODdVtuAEeKsHnvinZJ9ab5UbKn31VKHmgJyprywIAqkA38H4vrY+s2G6Jx4zQAAAAAFAHmq+17Sn5MqPj6tLgD6T1HOruujXUQmmsqZ5lIjkLA5JfYj2rG3pdIymYYNf/vY6+AwBQYmtl9sjzky28z8uIWKwz7JZQzbWg7ayzKm97ZUwaSwbpzYWOmnnjlYteWUE1AQAAoKLmiz1P+SuDY2pi/WPoOJpo3yCN5TyVDqb62/B3zbKmTo2kw/bfhSrgTgk+9xaJXiP9oX8jpkuv9ARe0+WfIDpdQZPkrW5+mvamajr9/Ufg/fV//0X/AQAoIb2I+h6Km9dbfK9Tllg8QFVX2i6vPHW8LtNk+yGqDAAAABUUN3L9VQbHfCyzE+tRdCnQhzI7N9tVlwbSpwyfQxXw1G+4ItOG+2I4oW773ykJXZplWJIl199k8J30QUBwk1NNsK+lDwEAlIg+sP8aiplvZeaD7iR2WGLxE6q7knQ5oPCgD51d2e9f/6nlfvuHz4kNVB8AAAAq6JLlvijtQSabWrjO1uv04Aj2r3W6AQ4nqHXN7zJsqnlOZk8P39fme26V6M3TTGV/Bt9rb+gY3/wbSAAAik4T6KZlXNqZ7WWbAvmLKq8UXaLwTqiNf/jXRiYrDefEPaoRAAAAFaSDoO8arn9PZ3CsG4bjuIxC7w/8/f06NIoujfLBcJO6sgSfXUemh6dDbEvpvXUz0XFxS66/yOj7XQgd56N/wwkAQJFdNsTKa22+Z5clDk9R5ZWhs/fCAz7eSvwm7zxwAQAAQJ30eeWwVw5KdjncT4brbNd7t+Ys5ptVb4g50kgMhyuqvySf/6K0v0GazWr/5swlwZ7FiawnY3jkH1PfAQBFttUQI3Wps0UpvHdUDJ6k2itBrz+nQm2ry8L0Olwv8cAFAAAASJdpfXfXzUmv+39/vOqVZFpfvCxPFOZ6ZUKyTzofFbfkelYny3LDjeZ5ft8AgILGZtPohgspvX9UDP5M1ZfeYUO76pJ4ix1e22d47ReqtJKi+oB9VA0AEAMApM6UXB90fG1zaZjdVa6g44YK0mVQ5pfk8x8JfG5t7BUZHuutxCfXhzM8/oDheFv5jQMACuasIV7p7vBLUnjvXksMvkvVl1p/xHmz0fH1Fw2vv0W1VhKJFQAgBhADgPyMGX5zutzLPIfX/iXJRrqXjn4x09OHvSX6Dk8Dn/tsxsc6IvHJ9TcZHl+nO3+U2aO5WH8dAFAUug/KlCE+3knp/XdaYvBJqr+0NkVckw44vl6vhSYMr99M1VYSiRUAIAYQA4D8XIz43bnMTNaNV3eI2waopdMjjfUrwxXzvETfYYE0RjT9599QZZ1knhs4XqfWezWN6rrN7xwAUBA3IuJjWhuND0q++54gezob4ZuhPccSXITfNLz+MVVbWSRWAIAYQAwA8rPO8tvbWOeKOR1RKX0l+g77JL9R603PJH70etbeZ5i0AACgVSsj4uJ4isd4GnGMl1R/aT1s80L9kJjXaV9K1VYWiRUAIAYQA4B8jUb89nSPo946VsgqMY/Afl6y79HccVanES/O6ZhD0vnk+t+GY+oshC5+6wCADooatX4ppffvlegZZP1UfykdiGjP+46vNy0T9EsaazuiukisAAAxgBgA5Osvy+9PB0DNqVuF3K9IZ/RG8t+s6qDYE+u/c/gM88S8LilrzQIAOkU3K41KfKe1+fbxiPcfo/pLSa9nvka06XrHa7LwOffV8bUoNxIrAEAMIAYA+btt+Q3er1NFbIqohB9SvpHPzfU581zKZq/Yk+s/c/ocwxFtOJ/fOgCgA85I9F4kaV1fvBPW+auSgYj2jJtJqdc61w2veyQ1nZJaQyRWAIAYQAwA8he1V1KzXKlLRUStkXOtpN8n783Ldos9uZ7X5ln7Io4/wG8dAJCzbstF1nBKx9gW8f4Xqf5S6vHK94g2PRjxGn1Ic0xmj3b/LCwLVDckVgCAGEAMADpjl9jzopW/Lt9o+fLbOT+cxCXXr+f0OXQqtWn6vY6cn0szAQBy1G+Ji0dSOsYrw3vrJuPsN1JORyR6JmV36G91IIXOjBgP/e1Hr5ww/D2qj8QKABADiAFA51yy/BZ1/6OlGR13hzRmq+rsaF0u+7U09qXM1bBErxPOjYmbfWJPrufZoT+L+AynaCYAQI6eWOLikhTef7+YN/JeSNWX1nOJ3vxWH5hslkZCfcxwzXpXGjMZUF8kVgCAGEAMADpHZ6G+sfwe72VwzIuW42nCPZcNVRdL9EZjjzkvnB0Se3J9cY6f5WzEZ/hIMwEAcrLUEhPfpvD+uq5fePmQD15ZRNWX1iLLOaMX6VOG9h6SxuxBBoNAhMRK3Sz2f/9n/Zv1bym85zKvnJPGAzztc3QE3Euv/JPXzXkH6IPLLdIYiDXsf/cJaTy01JlBx9t4b60zXbbriV+XU/496ekK1yeIAag+ve7UkdInvXJTGht2fvX7zim//5z0+9ARP4asrFH9rBV7fnR9isc6GHMsLVfz+NL/s3yAs/xmnF211OOrnD+LbZ2jrTQVACAHpyyx6FIKiYDwqHgd8cymleUWtYyQ3qC8kEbS519pJNMWUF0wILFSTV3+jfper1yQRiJ9wtDOT9s4hsYP3Wztj+U8GqtQ36Ozx45KIyE05ZCYaGUpN11edtzynk84tUEMQInoIBB92PgsJlbYykOvrK5JfdmWh0kz2f3Zse5XZP2FxywH383vx9mIpR6P5/xZFlg+ywhNVStL/IuJa37bf5Dpp6mtBoSkZYxmAGrplWSzn4uOFLlruEDrocpL3/ffiHiv/9GkILFSK83R6M1R1L8d+50zLR5P12T96XiMyyWu1+XSGD35ooU+/XvCODvg+L6bOd1BDEDB6cPdOxHX0Ppv+qBQR7DrSPb5gddpn6kPhd+FXqPX4wdLWA+6V2eSvSR7LfH7Q4r3PK5x7ECWlbNSirOUSdlFPZXXk6kTIxx+Wj4PG5tW2xz/JqGVC+csCjNggPpZbukTNA5FbTaqUwR1+rgmhS/5N0Mb/L9vrrcdHBSgU8vZeL06ff/DiPfaSPOCxEqtfG+x30k6Q1dHIT5OeIzJEtfrnUDsvC2NAWB7/KLJ8F8x3901GXQ5QX0ymA/EABSVJm6j9qfU/nJQ3GbNLq7IeakxQx8mJFmKcchyP5iGrQnizZUsK+ek5cBT/JYS/eg6uraPwQPLZ9pPk1WWJqW+FiSxwogUoL5s1xf3I15zPUG/Mu4fg3W2q9X3Rw0MYFYCSKzU11z/3uVTTJ9je3BromuMf2uxfytrn7RW7IPntsV8b5dN6AYT1uVKTnEQA1BA/ZbrUn1QmWQpyqhBzRNSrgHNzRmmSR5k75Bs881LE8SbQ1lWji0B+5zfk7PDEXWoT3VWdOgz2ZIUwzRZ5Win8rJgiZVmwOiieSpvdwHPvbTLA5o5kaeWuvzb8PfzEraHJuh1ZPQ6+v5K9f1R6/4CJFYQN+M6yfrdJ9ro3/5U/Nr2mdhH7du++8FQnF7q/70mYkwzk65wWoMYgAI6bzmX/m3h/Wz7UGU5y1/Xdr/n9936APqN//lb3Uy6uRT2QILX9ER8788pfs93jvF7VVYV3SX2zUtIwLq7H1GHNzr4mf4WEp51sUlanz6bdaEfqQeS6wiaJ/Z1vVdFXJN8aLFtnkp9Ngaqet8fdd4AJFYgMfeug47vca3N/u1pxev4SMz33xTxur9kem3dm5a4dcOPEf2cziAGoICuSvr7etiWbMxqfzpdanMi4piaZO9t4T2bSezXKfwu08wT7XCI3bezPGk2SAfXo6mQBWJepF8v/pZ08HPFJbtYv7QadPrmpBQ3IckSRPVAch1B+yz1+MnyOl37VkeK3PcvgP7xzy1NxmvyXddxfyTRUwvr1N9Ute+P+k5pLMGwSjqzBw5IrCAdPdLeeutzxDxrW5eGuSiNdcd3SWNUX9ReWtpHra14PS+KqecThtcslMYoRP3vDzlVQQxASdlmNY1m1KdmtY/H65jjvmjhPYMPuNc4vqY7pzyRre10Ztu8LE+cA5LOhiX8AM31N9DhzxW3sP8Jmq70NhY8ufLHv9hG9ZFcR9CwpR6vt/nemhz5KPV+oFflvv9VxHvuarPO9KZaR+9c4OdJYgWlZVsPPG69db2pfmroq05LY033ME3k6zT+L4G/1devrUldv5VkM5PuyfRGqfM5VUEMQAmtFfvM2zUtvm+/5J9cn+N4zd7fxnu6jjzfJObBVlmspNEnjUFazWVwdFbAcclh1Y4bMRW9h9+XE9M0dp0u0elN1uLWr71D05WarmH4LXTO6QMdnRKzINSBDBja/7HjcUzrW36j+hFCch1Btg3idqfw/sfEvhl7lZeIqXrffznlaxa9Ebgi03sJzeXnSWIFpXXc0r6PY+6JnsvsTbH/cjxuj9RvOU3b3l3hGWjNpUg1KbWe0xTEAJSUbb+JdpYD2yvtbxSd1ALH+9u7Cd5zsySfMaaGJP1BM4XzIKaid/D7ihX1FKoIS650xbTvJ5qvtLRtmxvYffU7bJvP0vpOyWekWHsJoJhIrqPpL7GPaE5jeY81Us/1cOvQ9/dZ2nVbwvfSJE9z9OWosCQMiRWU3V1L+0bNGDYl1nWGTC/V2dI9brM0H1SukOmZVANUG4gBKKn1MX3e0TbeW2fz/Ip4X/33lRndM7jMcv2R4D33RLze9qB6u+S7gWvH/Iyp6C38xmJP2PeS3iYHWZiU+u50X2XnZHoUXtzNgWl5oN/ivuaUKTmzmyYAEGFQsk96xz08/k+qOXquLn3/S8sNiMtIF12S5rJMT+0dEUask1ghsVIFPxLet+rMlfBIxMzXXa2IleI2CK/ZX49xXwliAErsYkyft6HN99fr1/CG3O9SeN9W78mCM35dRc0c/u3fo6wO3KfpEjuXZPYyO5V8CNsl9vWEtCzmN2Z1UtLZFCBLcQ9QmLpXPhsCNwcuyYIRaX0E7qaIzrOHZgAQ4ZUl5vyTw81Ts1yk7y9t368zE2yDA3RTWx09E3zAsNC/cbku05vM/0n5nAOJFXTOWkm23nqXzN4A+yHXsIlMxsTzfwL//zqqC8QAlNjLmPuKNGKH5ld130sdBb9D8nkgqcupvQ5cG7ez3ntwuTAd8DIl7jPA9QHsxqqePPMcKmAOvzHrDyOcuNa1SJcU7HO+j2ljRiCXi3bA+oTzlbiNuukV80M012UBhoSlMQC4WyT5PdCNu4Z5Qt9f6r5/p7S3aauOVl3NT5LEComVyjgp9gduYbdkdmK9m2pMZMRS568DiZVLVBWIASi5uGvOKlkc6L/HErxO9z96KjMHYeuSizrgRRPvb/x61PfW5PsLPz70Vf3k6XO4MeECJFp4zT+9iS3iMjqPYtr4AE1ZKpq42u3/Xxf/iHk5oIUOr+0W89pgR2kGABH2W+JNmpthznG4hvlF31/6vl9HsL8W94S6fseHwrKGJFZIrFSR7Z4mPM38rJBYT8OAQ7+r+3/Mp6pADEDJxa3qUbVlr5rLrF2n6du3wyFYwuyAlCfhGLdp7Wmas9I+GNp81PG1UbtaL6FaAUQYtsSbmykeJ24t2OYyAfT91ej7dZmaa9JItE9IY0TMlH9j8FgaG63q5nsL+QkWWh02vh6mmTPRLdFT2v/z+4imQzJ7FhOzsVuz0+GcP0w1gRhADKiAjzFtu61C33VBRb9Xx+wSkuut0B3RwyO6ijwV7n5MG1+jSStrs7S35rHp3BmjWgFE0BEdE5LPiCGXG/6pmrYDfT9IrJBYqZodMX19c0ShzloJjj7UzZ/ZzLh1PRK/hi5ADCAGVMGVmLZ9XqHv2pzh+p5mz69zw+wLjLFQHY0U/DOPxLTxDZq1sm5GtPkah9cuFPPUKGY6AIiyRezLdSxI8VjHHK5hvtW0Hej7QWKFxErVXLLU+UP/b3QA1I/Av+vmdCxX0r43lrq/SvWAGEAMqIjlEr9Bpy4NPa/k33OpTA8W3kWz59e5wX7DqtMMi75+X1xy/SbNWkmaxDJNn/3k+PqoxNUGqhZAhAuWWPMi5WPdcriGGalhG9D3g8QKiZUqemep8//5yY7w3zym2jKPt5zvIAbwm6iSA+I2eEf39dDlVHr81/X4/78uSzbkldt+33lC0h1c1C6Nla/873Gb5s63c8O04zJ7WkgZnlqRXK+nExHtPeT4+pfCKFAAydhGt6U98vmDwzXMOfp++n6QWCGxUnqLY+q8zyv3Iv7bTqqvbbZkE8vCgBhADKiabY73Ga5lXIqxJ5Am+Uf9z6QJdpZMSxFrrrsLr+36TsqzaRbJ9XqKSnLtdnjtiojXspM0gChLYmLNxhwTLXXeoIe+HyRWSKxUzSFLfU96ZdDy3/WerYsqbMsasS/51k0VgRhADKiYXmksn5zWedHp5VdWyPTsrlf+90OKtgvJdReaEAhu0PbZv7Evi7jk+hBNXMlz1tTWvx0vgM+0kZwBUE9HLHFmIuVjHXa4fvlVw4QKfT/QkMemysjPcJtJjZNUYdsmhQfZIAag+tZ65Y6Y9x9qteheIJ1MZh+S6TXWdamaOTRz+tY5nAg9Na+jVdKYDh2cGr28ZN/hQUwbX+anUDlDEW39wPH1n8ScnOmhagFEuCf5jeKJi2t13WSNvh9oILFSHV2BpICpvHVMbCykKlumSwl8tdTvAFUEYgAq0M8NOcSTCf++pl8aucLm4JX5/vk17F9P/5TGCPFr/t910iX/M7F5aYbmOJw8dV6HR3fRHQ/Uhf5A1pfwe8QlIQ7xU6gU/c1G7XJ91OH1fRGvfUjVAoigF5a/LXHmQMoXvy6jSdbR99P3o7ZIrFRHn8QvOTbmEBMuUpUtuxlTt/epIhADUGK69NXnmH5O//vfUs4BJzpqnuXRchB3g7qupvWiJ+BHmbme36aSfpcnMW28l59BpRy1tPVSh9dHPbE9RtUCiBC3zNySFI91QuKTKKP0/fT9qDUSK9VhW0+9ueTYJoe4oPe8K6nOxPY61O0k1QRiAEpKH9D+jOnjzgtLqcDBR2EzsDAdFRceAbGjxN/ne0wbb+dnUCmvItr5tcNruy3BZRVVixh12KToAc1sdMlSZ29SPtY7h3baVMM2oO8HSKxU0ai4LTnmsi47MTyZXof7yGZZS3WBGICS0U0+f1jOF50RylIqcBa32WXdTqa5hou4/SX/ThMxbcxOwdWx1tLOgw6v3xPx2k9ULRyQXK+vD5LPVHyXjdgf0ffT94PEComVSpgn9lnWwXu0JRK9NFawbKFanQWXFh2IifVHqC4QA1AiukzKayEXihSdjTmh9teoLrr9m/Lg9z9Rge9luyid4idQKVcsbb3a4fVRGxJeo2rhgOR6Pa2U/GbAPZf4af+ra9gG9P0AiZUqiluSZHHo7wcd4vhbqtXJQZm91Jpt7fXbVBmIASiRuGUmL1BFSGpPzEk1WKO6uBv67qcr8J16Ytr3JT+BytC2jpql8MHh9Qsl+kHMbqoXDkiuc3EaLrrJaVob6GxxaJ+z9P30/QCJlcq4bmnLMcPf65q4cZvSafmbqrXSfTp++XWlSyY0903pt9TpF6oNxACUhN6bjFvOE10Oax7VhKQWx1x83KxJPVwLfe+rOR1XkwVZrlG3KqZ9b/ATqIxDlnZ2eVAUtRneH4ILHJFcr6dHlvq6n+JxxiR+NGI3fT99P0BipTJsyY9zEa/Z5xDLv3plPtUb6WmgrvYE/n25JJtJABADUMZ71otUEVple8I/UoPvf06iN8fJko4W06dioxkeY6ew7E9dvLG0s8uGdE/EfWSQiY4YvUUzcKEiJNfrRJPZvy31dTSl4xyJaZdJqedyMPT9AImVqoobILTV8tpRh3h+nio2Cs5Gu274798sdbqX6gMxACVwKyY+bKeK0CrblLuqT/E6JbM3Qstr5FtzV/uDGR7jQEzHsYLTvxIOW9r4hcPrdVmBqGUBXGavrPH/lgQLUC9xD1RWpnAM3XT7h/CgmL4fcEdipfyOi/2BapdD32Qr+mB4OdU8gz7QaG4Kq8uKmWYv3bHUKft0gBiAMojbyLSHKkIWN8d/JL31Uot+U6obpc3N6dj7ZXoduyzr97ylbT9x6lfCMrEnno44vMcuy+uvO7y+OUJoB80B1MqQpe/4mNIx7gmjD+n7gWRIrJTffUs7uswyvibxCfYRqvn/6P3o68D9f9Sypccs9fna8Vg6KvQAVQ5iADpkMiY2AC2Lm9bdV8HvHN7IVadVL8jp2H2BH3TWuxDbRhdc5tQvvUXSGFkS1ca6yZ3LmrnnLO/xMOa1g/7fjdMcQO3Y1sNNY++S4zEXv3cKUAcbpfEA4Jd/LaXLqWS9WR59P2BHYqXa96YuDw91+c24WU9aNhXkO3cilpj6dC0nLX+3XuyD8uJmgGv8+u7HKWYOgBiATvgjnUuur6T6M6dx/W4gnur/feRfO+QycNw2MqxqT5a3hS7YPvmBPg97ZHr39f9y+HHZbr638LsrNb0I/yLpbMYxEnOhvCzidcFllf6lSYBaWRvT/+xu8/37YpIrj6XzG5jaRvA9zOjz0fcDJFaqbntMH7fE8X1OSXxyfawA37cTsSRog0wnm546/L1t1OfOmNc2N0s9yWkOYgA6JG7kela5wXXSeOircYelZ7JxMaZt30kODzj2WD7AjQpVtt6UTgS+m27KkuVTc30yopus6RI0z0P1+jTj72pbS/Urv7tS0vNJHw7ddbhZ+JPg3B6PeS+d2bE+cF7pTU9wE7yfXplP8wC1Ykta/G7zonG52DdN09EHczr8/bc59MNX6PsBEitI9eb4bcK+851Dv3m0g981z1hiojO3PwXui12SSrYle85ZXjfg/80zTnEQA9BBcXFhTwbH1IeY3/33H6AJMnHMIZ42Y93qLD9IV6Cx27mIKTIdZffDscLzKFl37ltbvPBBMR20/EZNZSjBe/9u81z+h+YBaueppU940sb76ohE28hsHW3dXYDvH7cZUrO0+wCfvh8gsVI3byxteCnF+6Fm0fvDhRWLJZo01weiK2Pu/4MPTHc5vve/kvzhR7MddAb3Mk5xEAPQQbdj+tu7KR9vm0yvXnGD6s+ExrNvCe5h3knGS8TYNr/sLXllL0tY2VmX75L9ej//sxyftZ7KZXvC8+t3wovwdhIsb6W6mx4DMNP1vG3rFZ5q8X01NtlGU58uyPefm6CPPNLGcej7ARIrdbM4pu/Z1sJ73nfo025XKJbo307JzKVvwiMxu2XmbKgke3FtSdhGzaUQ9L/t5xQHMQAdttehz12f0rGC+1ncpeozs6aFe5lM9zVZZrlZLnMg1Iu0L1KcxLqWszl870cSPZ0e5fI84fmVdGZCqw+e9MJ9Lc0D1M6+DJIfOyV6dpn++64Cff/NCfrJdqbz0/cDJFbq5pDYHyC28lBP73EnHPq2vPcZyyKW2PZDeSWNJXD2+P+7+e8vJNmMsC6ZmbwPly9+okP/rj8Q2xmxCWIAikD7ps8xfW67+zLqQ8UxaW1mKZJzmaUWLi+z/lC3Ig48XNJK1il+b6VYifU0ponH6ZboEWl9/PZKxbZ2vqlooJiX8Bh3WzyPGX0C1NOtmL7hYIL30pF7tvV1dePSpQX7/gsk+6VT6PsBEit1NGxpv/ttvO9hcZv9sy3H75pFLDmfsD8fbzGBNNxCEmMOpzeIASiIHQ79lj4o3JrwfftC19d6LX+C6s7c/BbuZ7RtMl1qdJVkszlZJ8zzA3nREut5jByPGlXIBjLlsyDh+bWphWMcaOE8Pk7TALUVN+JZE71xy8npqJFjEr0MjP57f4Hr4L1jX9nqtFL6foDESh39kuw2Hr3peLOt0/jnljSWXE/Qn2ssb3Wp0B2SfQIfIAYgS/849mGjfvxZJzNnT83x/02Xmbkq05tDB5dQXE8152a0hfuadVl/qKgn0QdLVLH6IOCxFC+xntXuw2H3Io69gd9c6SQZvXiyxWNokHjneIxJYdQiUGcbEtxM61p2wVHnenOty7vo9Pbvlpv9f6X4I9xc1mu8R98PkFiBs79i+qE09oyK28guOLBM7yV1plaWDxXTjiWuD0011ra7vNcbcRv5yQamIAagqIJLV6VVvvpxg72J8rVKki95mflstRURN3SjJarYTVLMxPp4Dj+yRRHtN8zvrbRuSLbr+rp2Ro/9/gFAfQ1a+ohf/sXkR0k+Le+pNKbtl2mW3Fmxj3KZT98PkFhBKvHlY4rH0VlTPxPEqAcliyVPYr6PrrGexnJruq66LSmlcb2X0xrEABScLiV9Wlrfi6h5L6N9rw5I7qZKO0ZzoboH1WtpDAyKa7cteXyoc5LtrrnIzumIhMdiqqa09KLatrHdQIqBRddq1ClNulHRhH9cXQ95Hc0AQGZugmZ7iKsbtV32/37S71Om/ISGXvCM+NcaOpJ9XonrQy/KHvnfcdL/vrq2YhoP0un7ARIryIbGnSPSWBv3q8zcoFOTJDqrR0et66jGBSWLJV3+a18E4q/eC+oI+LRnIOk+Yjf92B48zh5OMRADUEIbpbFcjN7T6JLKP0L3MZN+f/fC/5uzFbiXqQt92Bvej3NhXhccXyTdjWSQvfliHolxjKopPX0Cekoau043E1R60c8DL/MNygDVAKRukdif/vdTRfT99P0oABIraEWXMOKQmAFiAEB/WFVDgf5gIs8D7xRGr5eNacbBU6oFNaJLF+gT5RdUBZC6/WJPri+kikDfjwIgsQKAmEEMIAYA9IdBwf1Fc18227Sr+ivOv0LSTX5+y+zNatidHXWhM26amyudoTqATC9IwuU11QP6fhTE4YiynKoBiBnEDGIAgFr2h+PSwYdtWtmfDTfRRzkPC2fU0E5bqRbUhE7lfSQ5b04B1Ow3NiHRyXVuUEHfDwAgZgAA/WHRBFdm+SLp7I+VmC4DMxW6idY1P5dyPhbGSZmd6DhFtaBGgWEkcO5PdqqzBCpsi9iXhNlMFYG+HwBAzAAA+sOCfd/gZqYdHSx+0HAj/YxzshA2yOzlYIaoFtSEzq55FDr/R6gWIHXnJTqxPsENKuj7AQDEDACgPyyYC4HvWoi15U2bZZ7l3OyoXpm9bM89qgU1sUym1wgLlr+pGiB1pt9axzaEAX0/fT8AgJgBAPSHFocC3/OHFGgFFtMGp3s4RztijsxeZ/2hV7qpGtSAdpI/xZzoW0X1AKlaIvYlYQ5TRaDvBwAQMwCA/rAgDge+o672Ubg9KUdk9nTwDZyrubsXaof7QmId1afrPj+X6CTfZ6oISN0RsSfXF1NFoO8HABAzAID+sABOy8zE+q6iftBboQb55pWVnLe5Cc8guEWVoMLWSGPZiV9iT/DZyhmqEWjZiOW3NUb1gL4fAEDMAAD6ww5b6JUHMnMpmM1F/9CXQpU/LgVav6bCroXqfZAqQcV9aCMoNMtuqhFoiW5UOmn5bZ2nikDfDwAgZgAA/WEH9Xnla+A76DLapclRH/XKH5mZYF/GuZyZ4IwBXY5nL1WCmvrXEAA0AdhF1QCp2hZz4bWNKgJ9PwCAmAEA9IcdtEamR6sfLeMX2CSNZWGaDaRPClZz7qZKNy8NrrH+wT9xgLp6YggOd6kWIHVXJDqxzg0q6PsBAMQMAKA/LII9XplX5i/Q65WHMnNdmz7O39TqdjRQtzfKfrIAbdKNe38bgsNRqgZIlSbOv0l0cn2YKgJ9PwCAmAEA9IdIzxGv/JTpHVk3UCVt0cTGJ5neNHYPVQLIDjEn+lZRNUCqtot9SZhdVBHo+wEAxAwAoD9EupZ45Y5XXgjTxdOgdalrrS+kKoD/74IhMIxTLUDq7kp0Yv07MR70/QAAYgYA0B8iO9x0U49AFl4ZgsNNqgVI1SKZuWF5uJyhikDfDwAgZgAA/SEAoDzmiznRt4+qAVJ1WqIT61PSSL4D9P0AAGIGANAfAgBKYm9EcOilaoDU6IypEa88jijHqCLQ9wMAiBkAQH8IACiX64bA8IZqAQD6fgAAiBkAQH8IAIj20RAcLlMtAEDfDwAAMQMA6A8BAGbLxTylaRdVAwD0/QAAYgYxAwDoDwEAZocMgeGPV3qoGgCg7wcAEDOIGQBAfwgAMBs2BIdnVAsA0PcDAEDMAAD6QwBAtJ+G4DBItQAAfT8AAMQMAKA/BACYrRPzemGbqBoAoO8HABAziBkAQH8IADA7aQgMk17pomoAgL4fAEDMIGYAAP0hAMDsgSE4jFAtAEDfDwAAMQMA6A8BAGb6dPW3ITgco2oAgL4fAEDMIGYAAP0hAMBsq5jXC1tN1QAAfT8AgJhBzAAA+kMAgNkZQ2D4RrUAAH0/AADEDACgPwQARBs1BIdbEX973CtrqTIAoO8HABAziBkA6A/pDwGgznq88scQHPoNf7vHKxNeWU61AQB9PwCAmEHMAEB/SH8IAHW2S8zrhS0O/d0ar/ySxpNXAAB9PwCAmEHMAEB/SH8IALV2wRAY3ob+ptcrX7zyjOoCAPp+AAAxg5gBgP6Q/hAAEL9e2AKvjHnlh1eWUl0AQN8PACBmEDMA0B/SHwJA3XWJeb2wUf+/6cYbb/1/20V1AQB9PwCAmEHMAEB/SH8IABBZLeb1wsJlgKoCAPp+AAAxg5gBgP6Q/hAA4B4cLlNNAEDfDwAgZhAzANAf0h8CAGZ6HxEUdLrTKaoHAOj7AQDEDGIGANAfAgBmW+KVu16Z8MqUVz5I42nrCqoGAOj7AQDEDGIGANAfZun/AeU5KCHyil31AAACw3RFWHRNYXRoTUwAPG1hdGggeG1sbnM9Imh0dHA6Ly93d3cudzMub3JnLzE5OTgvTWF0aC9NYXRoTUwiPjxtc3R5bGUgbWF0aHNpemU9IjE2cHgiPjxtZmVuY2VkPjxtbj4yPC9tbj48L21mZW5jZWQ+PG1vPiYjeEEwOzwvbW8+PG1vPiYjeEEwOzwvbW8+PG1vPiYjeEEwOzwvbW8+PG1zdWI+PG1pPiYjeDNDMDs8L21pPjxtaT50PC9taT48L21zdWI+PG1vPiYjeEEwOzwvbW8+PG1vPiYjeEEwOzwvbW8+PG1vPiYjeEEwOzwvbW8+PG1vPj08L21vPjxtbz4mI3hBMDs8L21vPjxtbz4mI3hBMDs8L21vPjxtaT4mI3gzQjI7PC9taT48bW8+LjwvbW8+PG1zdWJzdXA+PG1pPiYjeDNDMDs8L21pPjxtaT50PC9taT48bWk+ZTwvbWk+PC9tc3Vic3VwPjxtbz4mI3hBMDs8L21vPjxtbz4mI3hBMDs8L21vPjxtbz4mI3hBMDs8L21vPjxtbz4rPC9tbz48bW8+JiN4QTA7PC9tbz48bW8+JiN4QTA7PC9tbz48bWk+JiN4M0JBOzwvbWk+PG1vPi48L21vPjxtc3ViPjxtaT54PC9taT48bWk+dDwvbWk+PC9tc3ViPjxtbz4mI3hBMDs8L21vPjxtbz4mI3hBMDs8L21vPjxtbz4mI3hBMDs8L21vPjxtbz4rPC9tbz48bW8+JiN4QTA7PC9tbz48bW8+JiN4QTA7PC9tbz48bW8+JiN4QTA7PC9tbz48bXN1YnN1cD48bWk+JiN4M0I1OzwvbWk+PG1pPnQ8L21pPjxtcm93Pjxtbz47PC9tbz48bWk+czwvbWk+PC9tcm93PjwvbXN1YnN1cD48bW8+OzwvbW8+PC9tc3R5bGU+PC9tYXRoPlHcHKsAAAAASUVORK5CYII=\&quot;,\&quot;slideId\&quot;:264,\&quot;accessibleText\&quot;:\&quot;open parentheses 2 close parentheses space space space pi subscript t space space space equals space space beta. pi subscript t superscript e space space space plus space space kappa. x subscript t space space space plus space space space epsilon subscript t superscript semicolon s end superscript semicolon\&quot;,\&quot;imageHeight\&quot;:11.838926174496644},{\&quot;mathml\&quot;:\&quot;&lt;math style=\\\&quot;font-family:stix;font-size:16px;\\\&quot; xmlns=\\\&quot;http://www.w3.org/1998/Math/MathML\\\&quot;&gt;&lt;mstyle mathsize=\\\&quot;16px\\\&quot;&gt;&lt;mfenced&gt;&lt;mn&gt;1&lt;/mn&gt;&lt;/mfenced&gt;&lt;mo&gt;&amp;#xA0;&lt;/mo&gt;&lt;mo&gt;&amp;#xA0;&lt;/mo&gt;&lt;mo&gt;&amp;#xA0;&lt;/mo&gt;&lt;msub&gt;&lt;mi&gt;x&lt;/mi&gt;&lt;mi&gt;t&lt;/mi&gt;&lt;/msub&gt;&lt;mo&gt;&amp;#xA0;&lt;/mo&gt;&lt;mo&gt;&amp;#xA0;&lt;/mo&gt;&lt;mo&gt;=&lt;/mo&gt;&lt;mo&gt;&amp;#xA0;&lt;/mo&gt;&lt;mo&gt;&amp;#xA0;&lt;/mo&gt;&lt;mo&gt;-&lt;/mo&gt;&lt;mo&gt;&amp;#xA0;&lt;/mo&gt;&lt;mi&gt;&amp;#x3C3;&lt;/mi&gt;&lt;mo&gt;&amp;#xA0;&lt;/mo&gt;&lt;mfenced&gt;&lt;mrow&gt;&lt;msub&gt;&lt;mi&gt;i&lt;/mi&gt;&lt;mi&gt;t&lt;/mi&gt;&lt;/msub&gt;&lt;mo&gt;&amp;#xA0;&lt;/mo&gt;&lt;mo&gt;-&lt;/mo&gt;&lt;mo&gt;&amp;#xA0;&lt;/mo&gt;&lt;msubsup&gt;&lt;mi&gt;&amp;#x3C0;&lt;/mi&gt;&lt;mi&gt;t&lt;/mi&gt;&lt;mi&gt;e&lt;/mi&gt;&lt;/msubsup&gt;&lt;/mrow&gt;&lt;/mfenced&gt;&lt;mo&gt;&amp;#xA0;&lt;/mo&gt;&lt;mo&gt;&amp;#xA0;&lt;/mo&gt;&lt;mo&gt;+&lt;/mo&gt;&lt;mo&gt;&amp;#xA0;&lt;/mo&gt;&lt;mo&gt;&amp;#xA0;&lt;/mo&gt;&lt;msubsup&gt;&lt;mi&gt;&amp;#x3B5;&lt;/mi&gt;&lt;mi&gt;t&lt;/mi&gt;&lt;mi&gt;g&lt;/mi&gt;&lt;/msubsup&gt;&lt;mo&gt;&amp;#xA0;&lt;/mo&gt;&lt;mo&gt;&amp;#xA0;&lt;/mo&gt;&lt;/mstyle&gt;&lt;/math&gt;\&quot;,\&quot;base64Image\&quot;:\&quot;iVBORw0KGgoAAAANSUhEUgAABfwAAACWCAYAAACLk0kZAAAACXBIWXMAAA7EAAAOxAGVKw4bAAAABGJhU0UAAABeTPfubQAAKyNJREFUeNrt3Q+EVssbwPHHWslasZIkieS6ciWSJEkkyUoiSZJEkiSJlWQlkSRJIkmStWRlZSWSJElcSZIrkqysRJKstZbf7zz3PXt7990zc+a8f857zsz3w3Dd9v33zDkzc54zZ0YEAAAAgE/OROV/hnKS8ABA7k5a2uUzhAcAAAAAAABJzos5qXSU8ABA2xyztM/nCA8AAAAAAACq2Wb29xEeAGi705Z2+jThAQAAAAAAgNLZ+6Yk0gXCAwCFccnSXh8mPAAAAAAAAGHbIebk0V3CAwCFc9fSbu8gPAAAAAAAAGFaE5VxSU4aPYtKJyECgMLRtvm5oe3WNn01IQIAAAAAAAjLgqiMSXLCaDQq8wkRABS6DR81tOFj8b8DAAAAAAAgAB1inh06IcwOBYAyWBO32aantDoIEQAAAAAAgP/Y9BEA/HDE0p5fJDwAAAAAAAB+2yzm5NAw4QGA0hm2tOubCQ8AAAAAAICfesS8bv9XYd1+ACijBXEbntS2f4nbfgAAAAAAAHhmUMyzQHcQHgAorV5L+z5IeAAAAAAAAPxCMggA/Ga7qdtLeAAAAAAAAPzQFZVRSU4C/YjKQkIEAKW3MG7Tk9r6z3FfAAAAAAAAgJI7L+ZZnycIDwB444SlvT9HeAAAAAAAAMptWVSmJDn5857wAIBXOqLyztDmT0ZlOSECAAAAAAAoryExz/bcSngAwDu2PVvuER4AAAAAAIByWivmpM8zwgMA3npuaf9XEx4AAAAAAIDyeSLmhM86wgMA3lpnaf+fEB4AAAAAAIByIdkDAGHjpi8AAAAAAIAnHos50bOe8ACA99Zb+oHHhAcAAAAAAKAcdH1mU5LnOeEBgGCwlj8AAAAAAEDJDYg5wbOd8ABAMLZb+oMBwgMAAAAAAFBsi6MyJcnJnU+EBwCC89HQJ2hfsYTwAAAAAAAAFFe/mGdz9hEeAAhOn6Vf6Cc8AAAAAAAAxdQRlVFJTupMRmUBIQKA4CyI+4CkvmE07jsAAGi7eRLO+qM9UTkXlRs5fRbrugIAAJRTr5hncQ4SHgAI1pClf9hKeAAA7bYzKmNSuUO9zOPfqTc19PG6X3En/DOHzxyOP+uBVNZ/BQAAQHlMj+WSyhbCAwDB2mrpH+4THgBAu8yXmXeln0hlRrpvuqNyJio/ajrhPBL+J6s+Tz9/D4cdAABAKei42LRZ7xjhAYCgdcR9gWnJtx5CBADI2+aofK3qkAai0unZb+yKyumofDd0wj9z+h5b48+a/tzbUZnLIQgAAFBoB8U8e/Mq4ZE1UXkUlfG46BOtqwgLgIBctfQThwgPACBP52s6omue/T5NpuvM+m+WzjfPhL/EFz/VN1jeRmUJhyIAAEBhPbWMI9cFHpsdhrjoExG7OXQABGKdpZ94QngAAHmYH3c61Z3QZY9+35yonBDzY3XtTPgrTfB/rvp8vQGwnsMSAACgcFjOxx6bn5Yx9kRU/uQQAhAIU/5hSljWBwDQYroZ76eaDuiSJ79NlyI6Lu6J/nYl/NUimZn01wui7RyeAAAAhXLAMoa8FnhsjjiMs29xCAFossVSWWpNlyN+HV/P61r5uqSYPkGvkxmXt+F73bC0hfupNgAe071MtsTt70OpLKk+EbfN2ka/iMfNGwhVa6yVmcvJaLnpyYF1NCqjki3R386Ev9Kk/5ea78JmvgAAAMUxZBlDbgs8NnccxtnfOIQANMlOsS+xVvuEUd7Lim23fJ9Bqg+AhxZKZbn47+Keg30XlV5C1zybZPYjt/dL/ps00X9Yfs+U10flnkvlJoY+tfBCip3wV3/K7D0GWO8UAACgGGPNScP4cTL+95ANOo61AaARulfIPzXtyquo7I1Kd/w3OqP/mcxeSifPDcQ7LX3GOH0GAM/GyGfitq26rdPEf39UVsR/o2W1VGb917aLmrudTygbszEqvxI6yLkl/13v49/yd1SORWVBwt/ckmIn/NV6mb02LHe7AAAA2muzZfz4gPDIVYdx9ihhAlAnXbrnYcK1u2l5nBUJbdBAzt/5gaU93EyVAvCA7kv6OqGNeyTJedlpr8Rtosg2Quxmrcye2a/L+iz04LdN3zWyWSjFT/irwzJ7BsBqDl8AAIC2OW8ZPx4nPP+u1Zo2zr5EmADUQZfHqV0i4ovD9X+7r/WPWdrDC1QrgJJbKbOXiteiS2CmPcW0W0j4N83ShIrQmeShbZLwXoqf8Fe1j0Xr5sOLOIwBAADawjYT6S/C86+XYp/dz6PaALI6m9CeaLJ/ScrrOiR5+bU8/WVpE19RtQBKbJkkJ/t11ZU5Dq9fICT8m6InKh8SAnc2wFgMSzkS/j0yexNfHRR0cjgDAADkSi9cpgo+diwCvXh7Zrj4W0p4AGSUtCSvLk/s8vT7yoK0178MfccU1/YASjwufmto11ZkeJ+ktvEc4c0mae2414HG4r6UI+GvehO+3xUOZwAAgLaPyaofW8ZM66JyICoHpbJ/GABkdcfQ5u5xfP3pgrTXQ5b+g736wqA3dq4Zyi7CgxLqN7RpNzK+T9J7vCO87vqk8bsuPilTwl8lPZGwhcMaAAAgN6zfDwD5uWhob1033dUE6+eE1+9vw285Yek/mMkahjmWY+Aa4UHJdMvsvWGny/IM79NheI9xQuxGH2NLevw45FniZUv4L0+oQ13qZx6HNwAAQC5GLGPHzYQHAJpmv6Gt1bWiXfcBOZXw+o+SvolkK2yy9B8jVHcQSPjDJ4cNx/KLjO/zh5iXO0MK7czeSfKadyFvmFW2hL+6IY0/KgMAAID6jAtrMANAq62wtLdHHN9DJz1OSHFuznaKeQ8YZrKGgYQ/fGJapuxMxvfZaXifX4Q4nWlNpfOBx6WMCX/Tna81HOYAAABtGYdpeUN4AKApTBMWtXwQt9n5unF40lI+p9v8295a+pE/qHrvkfCHT8YMx/K2jO9zw/A+Twmx3RJJvqs9GZWFgcemjAl/9UjYeBkAACBvuyzjxruEBwCaot/S1h50eP2iqPyT8NqzBfhtdy2/jU1b/UfCHz6ZNBzLWXPNX6Q5TwoEx7Sj/QChKW3Cf6/h++6lSgEAAFrmimXceJjwAEDDNFlvWsrnm6TP7l8ns2ed6gTI/QX5fUcs/cglqt97JPzhE1PCP8seKaa9TXT5s6WE2GyFpTHZSnhKm/CfYzix2rX5EAAAQOhjx22EBwAadtnSzl6wvG6uVJYsrl0j/++o/Fmg37fN8vvuU/3eI+EPn3w2HMtZPDW8B3uVphgU88YHJIbLm/BXw4bvfIhqBQAAaImvlnFjN+EBgIbouvsTkm2N+3lR6ZPZs/o1EXWwgL9xnuX3jXEIeI+EP3wyII3N8N9seL0u8TOf8JotszQkg4TnX2VO+B8U8yZGAAAAyO8i/SfhAYCG9Vna2RdVf9cZlR1SSTbVPvmue9vp8j1FnuD40/I753AYBDuWIOGPstloOJZXO7xWn8pK2mtFb/quJ7R2lywNyX7C868yJ/xtN3R2ULUAAABNtc4y9npCeACgYe8s7awu9XM8KiMyO8n/Mf73VSX5nY8tv5NEl99I+MM3I1LfBulJG5hr284SmSn0jvc3S0OyjBD9q8wJfzVm+N7PqNrg6AwWvbvaH5WhqIxKZbOryXhA2ehmJ/re+mTQ9/g9v8aDah6zAgCEYrdlzHiH8MyiG2/qJJS+eAzxXiobswFAkj9Trs2ri17r3IvKUSnW+vyu7lh+224OBa+R8IcrzeHsisrFeBylTzlpPkbzPDoLfir+709SyQEdi8riNnzPnqi8ktnLyJvyzpq7upFw/H9nnOhmp6UR+UZ4/lP2hP89yba+IfzSGZ/rg3GDajuWtROoZ23hhVF5aHlfnYUzl6oAgKDpzV9N7J6L+6SnNRck/2tSmZL2rpN/xvLdTgdc/7rmts7GOhCVW1KZaPDLUH89nC5Ay62VSiJck8oj8fV/s9tjl3Ik4/c+bHmvt1HZF7c1XR7U0SnLb+3nEPYaCX/YaML7ppg3w3UZK+tSZ0tz/t7d8Riw+rvoJNGDVWP3efFY8W3C99ax4xKq340tkT1EeJziVIaE/2nLdz9P9XprQ9yYjmds/LMmI1aLfXPC6XKcKgGA4GgfoTOO3kl+yaO/2/ybQ5+RuTIq16XyCPawVGbsZ0kgvuS0AVpmRVSuiv0p/7xL1oTTgOW99npWXzwxFi4S/qilCXF9GvKTmCdtD8btoC75VT3hUifdaBK99gbBj6hsbdP1wUiGfkL3XGFJ8gx01u+kJaAXCNF/yp7w3yH2Gd3wiz7O9VGSNzVxaUw/Z/isdXEn4fK+A1QNAARBLzB01mieSf7qcqnNv992AbM5gPrf12D9neMUAppuuVRuwP2vYOVtHb/lpYTz9Ppmy28d4bD2Ggl/VNNxtelGrS6Toys6uGxAnrTHp872z3uJnL+ksq/V9I0KnSSiE3aml5vWHOsjqUxQXkP1Z7c9pfNlTbjfyp7wX5zy/TmB/LI/biSH445hbVXj3x1fSKcNvtc6fI6ug/k9w4CehD8A+H9x2iftnzna2+Y4fLF8txCWqumIxxvz4jGmzhzTmwCPHetvI6cS0FQnJP9lelxLPU+b/7S8X4dndddt+a1fObS9H1OR8Ic+AWW6yanj7T1NOq503888lmDuiNv9qfhzP0hlyUc02dWUzncDIfpP2RP+UnVCJZWzVLFX9HGtzpS/uZdyTKetCamNctb14o5QNYW1uaAXga0o96luoCV2SP3riDazTDn0ge0ac01xmPy7b4Ot/sbFv4Qd0C6avBkq+LhsfR2/y7ZKgY9Mfcokh7jXSPhDJ0CYJli+icqiOt5zl+W4OtHi36OTXp7VfOYWqrk13qR0vnMI0X98SPh/lOKudYv8rUo5ph9bXttRc8Guf7s0/v/6ZMAtSV5zjU17i4uEP4B66U3mewU6x1+0OR5dlu/2ncNFbqfU3yAhApqiOyGxUrRSb5sYWsLftnwq11f+IuEfNn060vRkluZy631i9HmdOaBGdRg+m0keLWo8bDO+JwjRDD4k/G1rNk4xWAjSh5Q2wNT4XpL0ZXp0uZ8rUplVdEp+77iOYiLhD6AeepN3VMq/PEQzrbN8tyccMqlj6kOECGhYp7gvodXOcrfO32db0qcZS0PosnBF2gvA9mTUWg53b5HwD9dflnZO///SOt83bdLnrxb+pj7DZ66juvNP7owSokwXJ2VI+N+RYq93i/xdSzkmViW8ZmvVvz8ghMH0CST8AdTSR4Kzrgmts+8PR2WFVG4q62O832vGU0tKHpdey+8f4rBJ3d9hCSECmnrdp7PhdYKO7s+3WmZP8kpais11uVdNridNIlze4t/3wNKG7Grwvc9KMW4eu+YiuIb3Fwn/cOv9H0vdn2zgvQ+ljMFaOfHbNNlUrwMOCjP9m+pgSkWTyHPvZMuS8L8gja3ZDv/sTDkm9iQM6r/G//ZOmLXvExL+ALI4ItkT/aZZiH9W9S1anpV80L/HEofbgR83f6QcJx84tYCGVSd0NPFvW+N5k+FcXNFAX/Axh994Spr/JJUuTzdS0FyIbeLebg55b5HwD1O/pd6/SWNLr59JGYf908LfNZny2V+kspLERiH539JOQ8s9QjSDDwn//Sm/gVln4ZmXckzUJiamB8G/pFiPuaJxJPwBuMqS7Nfx0QGH99xY87qbJY7PAUs8rgd+7BxPOV6ucnoBDdFlICbixMreOnMCbzN83os2tXP6JJBteeI9Gd9Pnzb7Er/2oRRvL8Prlt96gMPeWyT8w9Ml9iXLbjT4/ttSxmGt3LR3OMP1w3j89zpRnUmmdXgg2RJ9ofMh4b9LWMYJs9keF3td9XfVN4wOEjbvkPAH4GJ3hnNNnwTLsqzDpZrXnytpjK4I69ObPEk5ZrZzigF10xmRmqzXhP9Wh7/XiT9JMy5dl/NZajiPd+T0ey9Z2hL9XS5J/8Uy86bHHSnmzNLDlt96hUPfWyT8w3MgZZy0swmf8be0Z5WXhfG1QdZrd23P9UYHE04z+JwS1OuEaAYfEv69Kb9hSnh0JkR3U44J3fRLHwWeXmP5ISEDgCCtkcqMG5fB+SPJPiNnnsye1XS5hHG6Lc2bdeqTuWKfkTsZjzkA1Gd6qQbXhNBRw7m42vH1p9t8Hmub8ndKX/Q0bncXVr1OlyjVmxJ35PcND71JcqzAdbvX8htvceh7i4R/eO6ltGmLm/AZ2gYOVo3JdOLv8RyvJdKW9rHlpq4KM/6dpG2ydpkQzeBDwn+rw0m0nKoOzr6UY0Jnfo9UHeeLCRkABKdH0ieLTJcRqX85hIsJ76cXJWVKBA9aYrMj4GMobd+gx5xmQN20zdWl0A5neE1SsvxLhte/M7T/edLE1Utp7MlPffLozxK3nwMc/l6f1yT8w5I21m7mBF19r66cfpd+lj49pkl7zUX3SeWpTp0k8zNjm/2xBG12W3U4BJElO2byIeG/yaHet1LVwfnL4QJ8+r+PEi4ACNKQuCdOGknO/2F537LM6LGtUbot4GPoVsqxc5LTDMjNSsN5eLPB1x9pU27jtGRLGmnSSZ9a3lCS+rKtu81Slf4i4R+etNnvZaR7rryS308TrExowzfF/c8vxzb8a1SWcbgk63II4H7CNIMPCf9FDvW+k6oOkssSDa8JE4AaN8Xv/R7mUMX/2uUYL90TZl4TPu+NmJP+ZVh6cETsT82Faizl+FnJqUZ7TXudG9NeI65PIV0wvL6dsy51iR9dvkeXK30XX99MxEWXJtVJTDqbVPei6SlZfW0R+1N1yFdIe5/dpLpzlZbw7yrhuTK9NLSO7xek/L2O8zUX/ULc9gpjSfIEPQ7B20eYZvAh4d/tUO97qeogueyYvoowASCBFBy9sBh1iJWOg5q1LOA1y+ecL0HMHlu+/4ZAj6M1kj5TC7TXtNf50ATJN2ls/f2kfuEDoW2ZtWLfpwD5IuGPVnmTUh8HSvRbdsvM5HzWG63rJX2fFlamSbBBSPhnFUrC/wBVHaQzdPQASCCRQErQ7xirZk4Y2C32ZRiWFjxmXy3ffx7HUWK5w6lGe017nRvTU1uuM8U3Gl5/hdC2jG3C5hjhyR0Jf7TK+ZT60DX+55fgd1TvH6pPWTUyKeiE/N5guLY84pCpr4Ei4T+TDwl/l6WcuEMWpm0px8V2QgSABFJwusVtTeThJn/u+pTPO1PwuP2wfPe5gR5Lr1LqdDfNKe017XVuHhlieMzx9TcMr99CaFvaH5uO/W+EJ3ck/NEqixzG3u+l2Msg6g3K6skvF5vwntsNsfjFITOby+atJPxn8iHhP8eh3s9R1UHSY2PKclwcIkQASCAFp88hRrpG8uImf+7clM98WPC4/eSYmnXhl7Z5Zo+A9pr2Og9LLDF0WX9flwP6YegLWEu5PdfxPwlP7kj4o5V2ONaNLiF5WCoruFRPKFkhlYkU+tTVgFRymfok5a6cvn/t6hGrm/S+SXvPTHK4zLZCSPhn5UPCf64wwx9mtvXieNQeAAmk8Hx2iFF/iz67zGOucct3DzEhtielPv+mKaW9pr3OzWlD/D45vt40y/I+oW0pEv7FQsIfraZLp31oQX0O5PDdn7Vo7LuC9s+Ny1ru+wnTDKzhj5AvBN8SHgAkkIKyxSE+3+OxRSvYPnei4LGbsHz3EA0KT5fSXtNeF8VHQ/yuO75+QHgauF3K2if6iIQ/8tDdgr47j/ZivIVj39pVKR5zmMzWKcz0ziqUhP9eqjpYu1OOjXmECACCcUvaN7u/Q0j4+0Lr8ldKfW7kdANysdFyHu5weL0+LT5peP0SwttyJPzDY3uy4xrh8dZSqdyEnZTm38AZyuH71yblm3VDPun6oI/Dxa0SaEDsfEj49zg0ADup6mAdFjbuBQBUfJX0ddcXtuiz56d89o8Sj7FDk7ZvGOt+A/m5bTgPNanU6fD6/YbXvyO0uSDhHx4S/mHRdrhf3BL9+jeavNenq9bL76S6vseqqJyKyrBUlufU1Ro0n3lc8nkarnaG/9omve+qhBgs5LCp70LuBiGawYeE/waHhmMrVR2kJZK+G/xlwgQAQVjlMF540MLP35by2U8KHj/bdw/NJWn/TDMAIl1iTiKNOL7HI8PrrxDetvYtU4TGWyT8w7FYKnsapY2/db+VI3GbXlRPa77z2Sa97/UWva+XRlIOpNuEaAYfEv4u6/Eup6qD9MLh2HhBmLwW0lqUbCwH2B1yOI/2tPDzT0q5J6WQ8P/tXUo8WPcbaH+7ftjh9QvE/PRSL+Fta99Cwt9fJPzD8JekT8ieTnCXYb+aEzXf+5tUnt5tRO3k5Vfi9mRasO6kHEz3CNEMPiT8eyX98Xweqw7PmZpjwHZ80Kj6i4Q/ANcxovYHc1v4+cMpn7+j4PFjSZ+KxQ7tMet+A/l4ZTkPFzu8/pg0thwQGseSPuEh4e8/Xa8/Ldn/XSoJ77LQvUO/1PyGhw30FRviGEy/13up3IRGHZ12dYXgNx8S/rtSfsNXqjk4a6oSE3oM7xOWfAoVCX8A09KeAn3Wws/WiwHb2qX6b3MLHj827a1I2xvoA6cakIsVlvPwleN7mJ4GfkJ4c0PCPzwk/P2mk23fpIyVfkVldQl/mybpa9fyfxn3R640qV+7NORjqexNihRp66N+IUQz+JDw3y8kwfBbV3yxXb08g3Y6tkRLP2HzFgl/ANO+S/v2dNmZ8tl3ShA/Ev4VaU9qkKwA8nHZch6ecnj9MsvrzxDe3JDwDw8Jf7+dcrhuPVji36ebCX9J+E2P4t+l/z635nhfKZW81KDMzEvp5OTDHDLuulIOLDqOmXxI+J8VNmXFb7eq6v5m1f9/ZDlGHhE2b5HwBzBtPOUc2t3Cz36Y8tmrSx6/UJZOTHtSowxLMwE+6BD7chEu+7edsbx+IyHOxZyS5yHQ/Hon4V9u3fG5axsnvfXkd54Rtz0KksrrqByV4j/dW0jvU4I7hxD9x4eEf9qavLuo5mDsqKr3dzUNqG1QPyHs8+ArEv4Apk2lnEObWvS5S8WP5SZ/Mrb+dwlAW12y7jeQj30piRQXry3nsct1QU88zlxIddSNhD/1TsLfL4ccrlmPePR7O+J+4Hx8Lf5RKssVTcRFJ8vo5r66rOjtuO9axmHSmBttuqArIx8S/mmPVi+imoOwMG5Mp9eE+6Pm3zelHCfrCaGXSPgDmJaW8O9q0edeEftGwStKEr8flt8RygylyynHEOt+A/kkWP6xnIcnHN5jkeX1Tx2/xzkpzxNaRdVtqYdvhMdbJPz9NeRwzfoXYUIj0tZJ3U2I/uNDwv+T5ft/pIqD8biq3vcl/HvaY/gnCCEAeO1XypinFU96LUnpe86XKH62x5bnBXIM/Z1yDPWlvF73GlvOqQg0pF/sN1EXOLzHHmlsT5X58XXyGNXRkB5LPRBbf5Hw95fLEjesrICGzE25uLpAiP5T9oR/h9hn7F2nioNwvKrOByx/98xyrAw5ftby+EKD9dYAoFxep4x5WmHA8nmaPC7T8i+PLb9lQyDXF2lPiaxKGT/oUxJMRgHql/bk5gPH97lreY+7Dq+/Hf/tVaqkIWul8SctUD4k/P2Vts/R/wgRmmFEWPbARdkT/stTvv8Wqth7+kjYRFzfH6TyaKjJecuxMu44OHkjbMoHAGU0mPMFiC0xpTOglno0tt4cwPHTm3L82Gaj6thkeo+xPZyKQF10D420J7Vc26K3Uv8eAHuFpSmaZYulHkYIj7dI+PvLJeHfyn2fdFnnl1HZTlX4bb+wHpyLB1LuhP/OlO/O40J+m1t1Aa1J/5Upf78t5XhPe/11SX+KAABQTEdzvADRJW4+i/kGcxn3jbHtmbQtgOPnbMrxc9Py2oeS7WlCADPb07T9M6Yn/rhIe0Lcti7/Lvmd0HpO1TTMdm3GJE1/kfD316hDW92qMeMa+b2k0EWqwm9dYr+7tJgQ/esfKXfC/3ydF17ww52q+j7s8PedKQP8Y5bXTq/1OSrhrFUMAD5JeypwYxM/y5Qc15vTZX360PaERAhPvaVtRGeKwU35/VTHfE5DwNmWeKw/LukJJC1HHN+32+G9vlT1CXqDQJ8cuCfhLWXWarbJe0yw8hcJ/3DHSq1adltvxk4/AcbkikDcEjbutdGbImmzG6ak2LPkbY+Xr6OKS0k3b9JHdv9M+bvTVXV9L8P7P7ccMy8Mr1lddbGxiSoCgNJ6YekDTjbpM86JeRJFmfuQ25bYhbBMzaeUMXNXwmuqZyVv5vQDnA2IW5J/uoxmuGbdmPG9WW6mdfZaYnyL8HiLhL+/Dju0nzoxe3mTPk/HXter3lv3m+qkGsKw2nKQ3SY8ctBxQFPUi1Md1E0YvvMbqreUjsjMJ3N0uZ5DCX93oupv9AI8y4z7SynH+9qav9fOaCz+t/NUEQCU2lapf91mF8cN763L+5R9recrltgdCuDYmRD3PSB0jHqz6t8YPwDNv0atLgczvP8KaSzZr7NIl1JNTWFLDl4hPN4i4e8vfYLqp0M7+i4qCxr8LH1CqHoyhi6fOJcqCMtLyb6xVign4kfHQc3jgv6G9ZbvfIBDv3Rs9alLT+nMS918pXpJgZ91JFA2pxzvn+MLgelOZHoduKdUEQB4wbZ/USObfJnWeNflfXo8iNsByffx7KJJeyp2+ulhXebjdQnG0UBRvZJsCfisE73mSGMJ//1UUdNc53o+SCT8/dbn2JZqsn5jHcfOwbjdr30iiP07A7TdcoCtCjQmC6PyLOPA5loBTyDThfUoJ3sp3a5jwF3Phi96bHzP+DnaGbHuLgD4YYGYNxXTCSGLMr6f9g9JSwx+i8o+j+K229JP3gnguHGZsZaUiGTfHyDbOH0qwzmmf7umjs95L/Ul+5l13lx3hCWYQ0TC33+PM7SrOklb91LcEB8b1f2B5i63xf+uG3nX7tOqyy4fJNxhe2s4sEJ6vFZnlvXGDeivOgc4mvTsl8oGSnMKXK/HOORLKetanXsb+KzLGT5HZ/gvo3oAwCu6XNuoZbyz2vGCVZfwqb2JrBcjF8WPWf3Vei19ZQgbpA1nHKfo04kLONWATLLOvq/3ev5sHdfCN6meprtviXcv4QnyPCfh7wddUSRL0r+eovty/UmosUPMM8F9pcujjMUXoRMtOsEm4vfXz9mV8+9bablIZ3Z/OZ1wPO40kdLo5oCLxe3G11h8rAEA/KPJWNvyPoPxGLL6Ca/pCRQ6y/ObzN6UVxP9izyN1zpLrJ4EcLzsyzBGfi4k+4F6uT5N08hyWdquf81wTp+hWlriqbjvqwZ/kPAPx2lpfj5SJ1TsJbSoZloL0Nc7x5ultXfTakvej6ybNo7byaFeWrrByktJX19/Q5M+b4/DxfoiqgUAvLc1bvPrGf/oTegH8Tio0/M4dVni8D2QY+VhyvGgj5ZrYpDJJ0D9XGbf/y2NP0Wl1xQ/Uj5HcwirqJKWscWfzTf9RcI/LJpT0aexxqT+fKOOt+9JZbURYJZVhgOHjTjLR9dCTZqd/YTQlJ4mS3Sm/4v4olnvBussH53Bc0yav5SUzhwZjj9j+rN0WYLtVAUABGdJVA5F5a5U9jr6EfcNE3Gf9D0eNw7EfZVOrggtsWtaW3sqoBgcTRinPIyPCfb7ARrXIfYltLQd7m7SZ+lTv5pg/Byfz3qNqTcTdHLZeqqibX3KJKHxGgn/cOmeK8fisfaTeGz9q2a8/SMeh+uTtqcCHW+jDjeFx8V80J9Qh9pIsM46QrIsTjisIxQAgJx8sVyk9xAexhFAE+2XytNX43HRCUD7CIs353O32PdQg79I+IM2Gk1nWqvvGaEpDV0PNWl2/xFCg4DoHe7pZcroNAAAeRmxXKRvJjyMIwBwPjvaYulPHlCtXiPhD9potMR2Q8PCEh7lkPSUxghhQWBuyO8nWwAAyMsdy0X6bsLDOAIA57Oj3Zb+5A7V6jVN+E8YyhXCA9poNCIpafxJmrcWIFpjvSRv4sp6qQhJX9XxP0g4AAA5OiPmBM0ZwsM4AgDns6NTlv6kn6oFQBuNenRF5a3w+FCZ6M2YTzX1pWs5riQ0CMjxmnPgECEBAOSIGZmMIwBwPjcDT4wBoI1GS+imCd+E9UfLYiChrnoJCwJyNuEcWEpYAAA5WifmBM0TwsM4AgDns6NHlv5kA1UMgDYajdgYlUmZvSP8QkJTKEcSTpaDhAWBmBeVoYRz4COhAQDkzLbR3k/CwzgCAOezo5+W/mQOVQ2ANhqNSno0+WVUOglNIWyKylRN/ZwkLAiE3pT8ZBgI3yA8AIA2+CrmJA37YTGOAMD5nGaepR8Zo6oB0EajWQ4nVAgbKrTfiqh8r6mXE4QFAVgVlXuWgbCWHYQJANAG9y190zbCwzgCAOdzim2W33KfKgdAG41mOpRQKecJS9vo+lZjwjI+COuYv5Vw3GctPYQSANBCVyx90GHCwzgCAOdziiOW73yJ6gdAG41m2yMsH1MES6LypaoOxqOynbDAc8MNdhZavhNGAECL7bL0Q3cJD+MIAJzPKQYs33sn1Q+ANhqtsElmLyNznLDkRpP9ozJzDb/VhAWBWmvoHPYRGgBAmyy3XLy8JTyMIwBwPqd4a+lH/qCqAdBGo1W0k/mnppL6CEvL6Zr91Y/EPIvKAsKCgPUZOo0lhAYA0Ebjhv5Jn5TtJDyMIwBwPht0yuxVFaqf7AcA2mi0VHdU7gjryeVFd7SufrLiLCEB5FFCh/GRsAAA2mxEzLMzNxMexhEAOJ8NNln6jxGqGQBtNPKyW2YmogejMoewNJU+4jIZx/ezVJL/QOg6q86L6nKT0AAA2uy8mBM2LIXJOAIA57PJcUv/cZ6qBkAbjTwtlEqiXyvsp1TWLkVzdETlfRzb61J5sgJAZYYkG1kBAIqoV8wJmyHCwzgCAOezwZCl/+ilqgHQRqMdNtEJtezkWE8YgBmSZk/qepfzCA0AoM3miHkN5p+Eh3EEAM5ng1/CHjAAaKMBAIF6kdBpvCYsAICCeCnmWZorCQ/jCACczzVWWvqNl1QzANpoAIDPuiR55uRFQgMAKIgLYk7cHCM8jCMAcD7XOGbpNy5Q1QBoowEAPttpGAhvIzQAgILYIubEzTDhYRwBgPO5xrCl39hCVQOgjQYA+OxaQoehu76zriUAoCg64r7pf4Y+q4MQMY4AwPkc67T0GeP0GQBoowEAvnuX0Gk8ISwAgIIZEvNsTWY2MY4AwPk8bbulvxikmgHQRgMAfLbQMBA+Q2gAAAVzQMwJnGuEh3EEAM7n2A1Lf7GfqgZAGw0A8NluQ6exjtAAAAqmR5I3KtMyRngYRwDgfI6NGX7LVNyXAABtNADAW3cleV1LAACK6ImYZ21ywcM4AgDn83pLP8HSFwBoowEA3vuS0GkMERYAQEEdEnMi5yrhYRwBIPjz+YqlnzhENQOgjQYA+OwPw0D4MKEBABQUy/owjgDA+WzSIeblfCaF5XwA0EYDADxnmiW5gtAAAApsWMyzN7cQHsYRAII9n7da+of7VDMA2mgAgO/uJXQYXwkLAKDgtos5oTNAeBhHAAj2fL5n6R+2Uc0AaKMBAL77mdBp3CUsAICC0yUbRsW8ZMMCQsQ4AkBw5/OCuA9I6htG474DAGijAQDeWmMYDO8hNACAEugX8yzOPsLDOAJAcOdzn6Vf6KeaAdBGAwB8d8LQaSwiNACAElgs5s17PxEexhEAgjufPxl+x1TcZwAAbTQAwGsPEzqMfwx/q+tdsiYyAKBo7oh5NudOwsM4AkAw5/NOS3/AshcAaKMBAN7T9SuT1re8nvC3S6PyPSpHCBsAoGBWiTnB84LwMI4AEMz5/NLSH6ykmgHQRgMAfLfBMBjeUfN33VF5E5WnhAwAUFCPxJzkWU94GEcA8P583mDpBx5RxQBoowEAITglyWtbdtf83UhUfknlTjEAAEW0TsyJnieEh3EEAO/P56eWfmAdVQyANhoAEILhhE7jW83f3Iz//z7CBQAouCdCsodxBIAQz2fbTd/HVC8A2mgAQCh+JnQa41FZEJd78f+7RagAACWwRswJn2eEh3EEAG/P5xeW9n8V1QuANhoAEIIuy6C4drPDOYQLAFAS9yx9Wi/hYRwBwLvzudfyne9RvQBoowEAdBq/y6uo9BAqAECJLIvKpKFfex+VDkLEOAKAN+dzR9y2J33nybhPAADaaABAMGyPvg7J7A1gAAAog35L/9ZHeBhHAPDmfD5h+d5nqVYAtNEAgNDoWm+6sYuuBzcRlbGoDEZlA6EBAJTY3Kh8NlwUaZ+3kBAxjgBQ+vN5kSSva63lU9wXAABtNAAAAAB4YKvYZ0IBAMrNtmfLNsIDAAAAAADglztiTgbtJDwAUFo7Le37XcIDAAAAAADgH9287IskJ4S+RmU+IQKA0lkQt+FJbfsXYeNKAAAAAAAAb20W8yzQYcIDAKUzbGnXNxMeAAAAAAAAv10Uc3LoCOEBgNI4amnPLxAeAAAAAAAA/3VE5akkJ4gmorKWEAFA4a2JyqShLX9GeAAAAAAAAMKhaz6PSXKiaDT+dwBAcdtw054sX2jDAQAAAAAAwrM6KuOSnDB6EZVOQgQAhTMnKs8NbfevuG0HAAAAAABAgHrFvP7zIOEBgMIZsLTb2wkPAAAAAABA2A6KOXl0mfAAQGFctrTXBwkPAAAAAAAA1CkxJ5FOEx4AaLszlnb6FOEBAAAAAABAtbNiTiYdJzwA0DYnLO1zP+EBAAAAAABAEp1BOmEoJwkPAOSuz9Iu8wQWAKCp/g/ulqCdHphjMAAAAoR0RVh0TWF0aE1MADxtYXRoIHhtbG5zPSJodHRwOi8vd3d3LnczLm9yZy8xOTk4L01hdGgvTWF0aE1MIj48bXN0eWxlIG1hdGhzaXplPSIxNnB4Ij48bWZlbmNlZD48bW4+MTwvbW4+PC9tZmVuY2VkPjxtbz4mI3hBMDs8L21vPjxtbz4mI3hBMDs8L21vPjxtbz4mI3hBMDs8L21vPjxtc3ViPjxtaT54PC9taT48bWk+dDwvbWk+PC9tc3ViPjxtbz4mI3hBMDs8L21vPjxtbz4mI3hBMDs8L21vPjxtbz49PC9tbz48bW8+JiN4QTA7PC9tbz48bW8+JiN4QTA7PC9tbz48bW8+LTwvbW8+PG1vPiYjeEEwOzwvbW8+PG1pPiYjeDNDMzs8L21pPjxtbz4mI3hBMDs8L21vPjxtZmVuY2VkPjxtcm93Pjxtc3ViPjxtaT5pPC9taT48bWk+dDwvbWk+PC9tc3ViPjxtbz4mI3hBMDs8L21vPjxtbz4tPC9tbz48bW8+JiN4QTA7PC9tbz48bXN1YnN1cD48bWk+JiN4M0MwOzwvbWk+PG1pPnQ8L21pPjxtaT5lPC9taT48L21zdWJzdXA+PC9tcm93PjwvbWZlbmNlZD48bW8+JiN4QTA7PC9tbz48bW8+JiN4QTA7PC9tbz48bW8+KzwvbW8+PG1vPiYjeEEwOzwvbW8+PG1vPiYjeEEwOzwvbW8+PG1zdWJzdXA+PG1pPiYjeDNCNTs8L21pPjxtaT50PC9taT48bWk+ZzwvbWk+PC9tc3Vic3VwPjxtbz4mI3hBMDs8L21vPjxtbz4mI3hBMDs8L21vPjwvbXN0eWxlPjwvbWF0aD50P0ZCAAAAAElFTkSuQmCC\&quot;,\&quot;slideId\&quot;:264,\&quot;accessibleText\&quot;:\&quot;open parentheses 1 close parentheses space space space x subscript t space space equals space space minus space sigma space open parentheses i subscript t space minus space pi subscript t superscript e close parentheses space space plus space space epsilon subscript t superscript g space space\&quot;,\&quot;imageHeight\&quot;:16.216216216216218},{\&quot;mathml\&quot;:\&quot;&lt;math style=\\\&quot;font-family:stix;font-size:16px;\\\&quot; xmlns=\\\&quot;http://www.w3.org/1998/Math/MathML\\\&quot;&gt;&lt;mstyle mathsize=\\\&quot;16px\\\&quot;&gt;&lt;mfenced&gt;&lt;mn&gt;3&lt;/mn&gt;&lt;/mfenced&gt;&lt;mo&gt;&amp;#xA0;&lt;/mo&gt;&lt;mo&gt;&amp;#xA0;&lt;/mo&gt;&lt;mo&gt;&amp;#xA0;&lt;/mo&gt;&lt;msub&gt;&lt;mi&gt;i&lt;/mi&gt;&lt;mi&gt;t&lt;/mi&gt;&lt;/msub&gt;&lt;mo&gt;&amp;#xA0;&lt;/mo&gt;&lt;mo&gt;&amp;#xA0;&lt;/mo&gt;&lt;mo&gt;&amp;#xA0;&lt;/mo&gt;&lt;mo&gt;=&lt;/mo&gt;&lt;mo&gt;&amp;#xA0;&lt;/mo&gt;&lt;mo&gt;&amp;#xA0;&lt;/mo&gt;&lt;mo&gt;&amp;#xA0;&lt;/mo&gt;&lt;msub&gt;&lt;mi&gt;&amp;#x3B8;&lt;/mi&gt;&lt;mi&gt;&amp;#x3C0;&lt;/mi&gt;&lt;/msub&gt;&lt;mo&gt;&amp;#xA0;&lt;/mo&gt;&lt;msub&gt;&lt;mi&gt;&amp;#x3C0;&lt;/mi&gt;&lt;mi&gt;t&lt;/mi&gt;&lt;/msub&gt;&lt;mo&gt;&amp;#xA0;&lt;/mo&gt;&lt;mo&gt;&amp;#xA0;&lt;/mo&gt;&lt;mo&gt;&amp;#xA0;&lt;/mo&gt;&lt;mo&gt;+&lt;/mo&gt;&lt;mo&gt;&amp;#xA0;&lt;/mo&gt;&lt;mo&gt;&amp;#xA0;&lt;/mo&gt;&lt;msub&gt;&lt;mi&gt;&amp;#x3B8;&lt;/mi&gt;&lt;mi&gt;x&lt;/mi&gt;&lt;/msub&gt;&lt;mo&gt;&amp;#xA0;&lt;/mo&gt;&lt;msub&gt;&lt;mi&gt;x&lt;/mi&gt;&lt;mi&gt;t&lt;/mi&gt;&lt;/msub&gt;&lt;mo&gt;&amp;#xA0;&lt;/mo&gt;&lt;/mstyle&gt;&lt;/math&gt;\&quot;,\&quot;base64Image\&quot;:\&quot;iVBORw0KGgoAAAANSUhEUgAABNEAAABvCAYAAADCI1ZoAAAACXBIWXMAAA7EAAAOxAGVKw4bAAAABGJhU0UAAABEsZUXFwAAIMNJREFUeNrt3Q+EFWv4wPFH1koSSZIkkmRd15LkShJJspIlSZJEkitJ5EqSxJVkXYmsJEmsJFmJrORKIrmSJJIkK0uSrKz4/eb5nTm/Tmffed939pyZeWfm++Hl3u2cM+c875z3OfPO+0ekOPOisk3QbfOJKwAAAAAAQDUMRmU8KlNRWV7iz9ETlYGonIvK7ai8i8q3qHyPP9tk/DnvROViVLZHpTfj96TH+p+o3I3KEk41AAA6Misqm6Pyd5zr38f5fSouX6PyMCpDUVlDuAAA5D4A3bIgKrek0cmjZUwaI6fKpi8qw9LoLPuflEUbnWtR+T2j93as5VhforKL0w4AgNSWReVCVD6nzPNPovIb4QMAkPsAdGJTVD61fNFuSGMkV5noyK6bkr7jLKlclUbHYrdtkcbdgdbjzOYURBfonab70rgTpUVHPPYTFgAVonn5n6j8aMvZb6NyOCpL48fNi///q5hvmO0mlAAAch+AmTjb9gW7WMLPoFMxv0j3OtCa5UNUVmfwfrVjo7XT8kVL4wfM9DtgOoc12e4kPAAqYLAtdzbLKWlMbTH5w3DR0Sw7CCkAgNwHwJf2aI+1fakulPBz/CXd7zxrLV/jhqjbtNPsfctxtHFcx2mJGZgv5jtOzaJTm1cRJgAlpSPjLxvaNp3Ossnj+WcS2kZdJ3Ul4QUAkPsAuOiGAe/avlDnS/g5Tku2HWitjdWyDN7/Yvm1I007O9i9E2kd8jiHrxAmACW0MCr/JuTl/hSvMZXQNo4RYgAAuQ+AzVqZPiR0uEIdBzp0dTT+dx1B1rrjpv63jsjR6W26gcA38e9Ie5rR59COtI9tx2LDAaRxzeP8nSBMAEpGR2y/M7Rnk5J+hPhdS/vIzmUAAHIfAKONMn3a1+0Sfo51Yu4809F0S1K8zhxpzCf33ckzq7WltGNvIqdjoXp8N9QAgLLQqSYfE9qywRm83hFhpC4AgNxH7gNS2CDTR17p6Kqy7Qw5V36dAtn8HJ2s+aTDYsc9OiGeZfi5tGOwfQHIAU5bePhH/DbJAIAyWCHmRZS1nJ3ha261tI/622gWYQcAkPsANOkUzvYRaPolXVSBDoPhLjUAfeI3vXNFhp/toEwftrua0xcOmz3O2/OECUAJ6BIHH6T7yyosdbSRGwg9AIDcB0Dpgvjtvdo64ml9CT9LX9vnONPl1z/m0RmxO+PP2D41bzxuWAGbJ2IfhbaAEAEInO40/FKS75gv7+C1exy5/QjhBwCQ+wDol/KN4QtzuqSf53bLZ7iYwevrxgNfHI3NcA511j4X/mncCAJJdAeeR2KegryM8AAInI4oH7Pk3sNdOIYtt1+jCgAA5D4Aph05npf0s6xs+QwPMjyOa6fDGzl81gHDcYc4neFBd+3ZF5X9whBtAOVxQbJfj9SW20epAgA50JviFxPKDsJD7iP3AcU6LuYdLPtK3sjoKK0sp6btcTQ2N3P6vHcMx97MaQ0AqJgdjrz7ew4XEuNUA4Ac9FraoYuEh9xH7gOKo1+6H1Kd0Uw61HUi/gxbMj7WgBQ/Ek2tMNShdiDO4/QGAFSELnpsW0bhUhd/R9hy+zeqAkAO6EQDuQ8IkH5ZXiZ8Scq6uHizY2skh2NtcjQ253L83JcNx7/MKQ4AqIgnjh/3C3O4cNXynaoAkAM60UDuAwJ0KuFLcrbEn2luVAYln10qXZ1ogzl+7pUJ72ENpzkAoOSOO/LtyS4ea564d98GgKzRiQZyHxAYHRr63fDlmIrKIsLjxTadU+M4P+f3c1+qszkEAABqecLvldZ1WuZ28XjrhLvxAIpHJxq5j9wHBCZpZ8kbhMabbWOBkQLez+6E97KbqgIAlNRDxw/7Y10+nmu9Uy4kAOSBTjRyH7kPCEif5QuyhfB4uyTZ75KSNtlOGd7LW2msfwcAQJnsFPduYbNzPuZXqgVATr/r6UQj95H7gEDclOTFCels8fc6IY7DBb6nOwnv6QDVBQAo2QXke8eP+uMZHPeI45gTVA2AnNpAOtHIfeQ+IADLLV+Om4TH2+qEGL6R7s5PT2u/5X0BAFAWxxw/6L9llG+vOY77lKoBkAM60ch95D4gEOctX469hMfbDUP8Pkmjk7JItk7S7VQbAKAE9AJhwvGD/lxGx77rOO5dqgdADuhEI/eR+4AA9Di+mMsJkRfTKDTtQOsP5P2NJ9TvI6oOkcXS6FDVoeA6+vRVVDYSFgABOeH4Mf8jKstyzqHNcp3qAZADOtHIfeS++tAltTZE5VRUbkXlQ1QmpbHe+YMu1PuG+Lrvc/ya2ndxISoLCL3boDDPuVN6h6B9LTSdKrkioPc4YqnnlVRhbSyMytao7IvKlbgB/paQkOcTLgABXTh+cvyYv1XARWuzDFFFwVgblT+lMQ1pNP4tqxcd3z3qsZvlEFWBnNsjOtHIfeS+8tMBTto/czPhGq21vJOZTeNdFJV7ltd9Kd3fpKJybhfwpaya0ba43ZBi10Azsd3FOEsVVo7uBKs7xeodIt1Y4lXKC4gnhBBAQA55tFsbMjr2eo9j76GKCqU7zP8j7ilPeZZlVAty7tigE43cR+4rL423DnCYTJlrTqQ8js6e++TxukeokmTa0zllCd7fhMhqtvy68+XHqOwI9L1uF3svNqplT4c//s8QQgABee1os7LcKGe/R5u5lSoqxApJ3oG8yPKCqkFG6EQj95H7qkX7Dt4aYus7+OF9imP9EZUvnq97g6pJts0RvJ2EKNFSaexI0hovnaesa0rNDfD9LnHU9RqqtFJmxefhvLhut0ijY+2BZ8O5gRACCMRGjzbreIbHv+5x/MVUU+6OSv5TNH0LI/yRFTrRyH3kvmrRTRx1UJPeENKlCNbG13ESX8ud8aiHtR7HWSWNtc988xidaBb/OIK3nhAZ6dDar5a4fY4btd7A3vcPy3s+TbXWxkPH936ypfEGWm0K9II1i3Kb6g7GbXEvqrwow+O/8GgzkR+dBXAr8PZjHdWEjNCJRu4j91WLLuLf43jMiKMuTjmer2tivxfW9eya/xzB6yVEvxjwaFDap0luDuj9v7W812dUb21cdZy3NwkREtCJhiJ+XP5w1NWDDI8/z+NcGaOacqN35R8F3nZ8ppqQITrRyH3kvvrp7+Bc0IERD9seuyz+u45gu2J4vefCxgLWRtj25fxOiP6P9gzrnPD/ZOY/qIYljA5J27ohP/iy1IbrztYBQoQEdKIhb3961NW+DI8/6HH8S1RTbr/HHpSg7bhOVSHj6zc60ch95L76eePot0maRXRe3FM0daqn7rSqo7z/kjCXpirNxdCHmsdndXwypZk7bCuPpTGUskjXHO9xgK9FLbh2L1tKiDDDvEEnGrrNNepIbwDNz/D4lz3OlR1UU+6/Yabii4Gd8e+19puApmkrvstWLBTzTeYVVAECQCcauY/cV08XHfXRb3jOlpZ/v0sIu8O148bdGsflTUYXZf9l3OC5/C2dzadG+a2U4nb5QfnRiYY8LZLip5O89XgPS6iqzB1oibd2ptkWs05ajLvP81iHDM99SxUgEHSikfvIffXkGh24q+3xekPoU/xvL4XRZV3jGpU0UtO46J1N3TTgm2Sz69OdAj/bXsd7u8XXovKOOM6BfwgRLOhEQ572l+A8eUc1Ze63+PeYjj7bPcPfty9SHO+xMG0J4aITjdxH7qsn1zp1V9sePxr/Xfs0VhK+7rmbsiLqnrD05NsalT3xD7R3HTQ8ewr6HDuEKbx1N+Y4B7YRIljQiYY83SrBecJvpWzpGi/aAaadaFs8LzKmZOZTOZcl1PN2qgIBXZPQiUbuI/fV02tLnTxveVzrwJn9hK27XNucctfNTdfhuCCNkWtpGp5xKWYR/wFxz6+fRbVW1myxbyaiFx49hAlAIJ0n30pwIUHnSrZOxnEe9Hx80mLcqz2ff4LciMDRiUbuI/fV13XHdbzmKl3uoLmm+z1C1n2uqYoXCJE3vfN5VtxbEbeWowW8zy0e74uFc6vLNZf+ASECEIi1HvlqNOP38NJxfO1cYVfrbDsLdHfzgyme88xQTx87rPNRqgKBfS/oRCP3kfvqaY+jbjbJz2mcOsiHdeu6bJbHF5Shf+npuh0+CzFqeVXA+9vo8b62UI2VdcVR98cIEYBAHPbIV7szPP5ij+NzhzcsvyfU03CHzz9EaBEQOtHIfeS+evc1uAZENP/7T8LVfXM8viB7CdOMLJDGLpw+HWm/5fzefBrGQaqwssYddf87IQIQiBFx3wnvzfD4Pgs776OagjIknU07StrBfBWhhYc6rRk6THWT+1CYSY86ek6YsjFfwl38vgoWeXRYFDGlc64Ue3cDxVnjqPdPhAhAQFyjurOezjLqcSEzj2oKhs6wmJDO1jP7YHj+G0ILT3SigdyHPNzx+I72E6ZsrBc60UJIpiM5vyefTjTuLlTTKUe9XyNEAALR65GrspymoBcIrjVO2b01LDs6vODckPD8IUKLLv7upxMN5D506iTfz7AbejrROnfXEeOXOb8fn2m8rIVXTU8d9b6TEAEIxDqPXJXl9PN9wvqhZXM/oZ4Oez7/csLzNxNadPHaik40kPvQqa2OOtpGiLLjs8A8nWjZN4bfc34/Pnc4zlBtleOavv0jfgwAhGCno82azPj4Y47jf6CKgrLUUlc+65npVNAvCefZLMILT3SigdyHvK7nbSMGDxCi7PQJnWh5eeeIc54/0GYLI9HqaJejzp8RIgABOeNos8YK6pBpluNUUVBOJNTTO8/nbxOmLaFzdKKB3Ie82DYxZImeDPmsjcXunN1xxRHn3sDqnTXRquemMPoQQHlcc7RZVzI8tmv9SB0JwKLKYUlaiPuS5/NvCHfz0Tk60UDuQ16GLXX1gvBkp0cYkZSX3VKuTjR256wWHen4zVHnGwgTgIC4dp7K8vfJe8exz1M9QdlgqavtHs/XEfpTCc9fSngRINvSLBcJD7mP3FcLrqm/dHhmyLX7Bg1xd2yRcKZzutbG0jJIlVWKa/1D1nwBEJpHjnZre0bHHXAcVztbllA9Qblqqasej+fvlTA2fgJ80YlG7iP34aCwuUBhPjmCf5kQdcUSCWdjgfXCrit1c95R37cIEYDAfHa0W5sKuoAZomqCMkeSR5GNer7GfeoaJUMnGrmP3FdvOkr6q6POLhCm7Iw6gn+VEHWFbQpl3nc6N4u7E20FVVYpLx31zZovSKNOa76wqHhxXFPQF2RwzN/EvZs2d+LDcsBSXwc9nr9QkmdlDBBeBIpONHIfua/eHnv8hn1MmLLjWrxwhBB1xRxLjG/m/F5cw3X1xyRT+6pjiUcjy5ovSINONOThu6NuejI45nXHMU9TLcF5aqkvn4u+w9LZVFCgCHSikfvIffV1su263XZNTx7LyGHHl+YeIcq8I+Nozu9lh6POP1FdleKaL/+GECElOtGQB9eard220nHMcWmMKkc4+iz19dTzNZLu5o8RXgSMTjRyH7mvnta01JdO59wjLNFUiK2OwH8kRJnHeW3O72UvF4214trlhx9bSItONOTBVTfddtVxvD1USXAuWOrrL4/nL7c8/yThRcDoRCP3kfvqR2e2vWmpm13SmD02Zam/U4Qtu8pwzYFG55J6iT8U8F5OC4sQ1kWPo2HNcpcfVBedaMiDa0pLN/U5jsWopPDohYNtcyyftV1PWp6/gRAjYHSikfvIffVzpaVuhlv+ft9Sh/cJW3ZeOb5AvYSoY0lzzc8W8F5c6+DtoLoqY4u4t6tmrjzSohMNefiS44XEXctxdJHn5VRHcGxTWJ57vsZzS270WRt2ftweLqI6kDM60ch95L562S6/bko4u+XfbDeEvgtrnWfmsuPLupEQdWxczIv9LSvgvbim9y2muirjgnCHCd1HJxry8MxRN936UbjBcZw/qYrgaN2/ls7Wml1sef5Dz/dxJn78aqoEOaMTjdxH7qsPvVEzIT87N1e2/ftGR12uI4TZGHQEfichyuSCc7ig9/POUtdvqa5aJeLjjufrWn4rCCOAAtx2tF+zu3AMvRixjcZnc6UwnRL7bmQLPV5jl+U1rnk8f4E0FnUepzpQADrRyH3kvvp4IPY16lzL9xwlhNmY7Qj834SoIw8NMdUfXkWM+Jol9h1YLlFdlfpeu3b46bc8XzvPdEg5HasAinDO0X793oVjnBD7TtULqYbguEbC3vV8neuW17ju8fzmYtz/UCUoAJ1o5D5yXz0caambG5bHPbLU6S3PY+m13ynpTkdtbYwK01mykLQmVVFDZFc4GubNVFllDDjq2nb3XLeybt6h2kUoARTANUp+a4evv0qSF3DWv/9BFQT5m+qb47zY5PlaL2Tma6rtbnnsb1QLCkAnGrmP3Fd9v7XU1Zv4+izJWcs5M+nZpvwnbDqX2l5L4Ccq9lnXS2N0na4Fp0Mil2R0HF1w9r0hnqOBNsw6Oo6FB6vDtQurbTrxPUl35wIAssihtjZsbwevPavlx6Kp7Cb8QZkn7jU+mxcZvvXvGqmdtM6Zbr7UnL3xL1WDgtCJRu4j91WbjgZrDmjQjjTXCMSt0tkIxkviHu0Ggzlin9K5pAKfsSfuFDCtn6Gj7fq6fDzT6D5dj2xBgTE4O8NOFZTPLUdjmnSXYVh+DudeQBgBFMg2PeFKB6970fK6fxH2YOjoeF2fbFL8NgI55Pm6cz1e66M0Ft5uXnjqCLeRtsesp4pQEDrRyH3kvmq71lI3Bz37OWw3hw5bnttcI/SDNG5aIaUrUu3NBU46fjDpiXcuTkzdPPFbf5AVvVWwbdouw3er5Z3jfJ9jeE7rnf5NhBBAwfbLzKfcJbGNvD9JyINxQ9LtpKs//n1H02+QznfuHaWKUCA60ch95L7y0VGGuizBKsfjWtesG0nx+v9a6vhxwnN01HXzRtVGqmhmVlsCf7UCn++V5w+jV/Lz7mNa2nt7V8xTDJYV/Pn1x2XSHPj/OP0r57vjPG8/N4Zb/u0s4QMQAL2z+tHSji1K+Xo6silp1P0Rwl2KC8iksj/F6/dJZx1o3wL4TYd6oxON3EfuK5dDbXWg/Q0HDI87Kr/OYEszMuy8I3etbXu8rpU+zrVfdzyR9IuQl8XnlD+StDNsdYrX19F6H8S8I8b8AD7/Ostn3cepXzmu9V6ao0t1Osrzlr8/IHQAStKhcizlRYRpWqCuBzpImIPyNOXvtbQ3Anuls060vVQRCkYnGrmP3Fcetmvw13F9bovKzbb6SbtxjWv3al2rvbl8ldb9p/jvD6mizm2zBL6/5J/t9gx/LGkHw/G4EeptS2A6JPNMVN6KefpmSDsbJi00n2YKBMrj6wzOdb0QYS48gNDcl+R1q3y2Yte7vaYbC7pD4yrCGxSfRf/bl+JYM4PjvJKZ/SYcoooQADrRyH3kvvK4OoNcM5NdWDV/ph00VPR67ZWStO132Yf5bZHO18DwKdqrq3OZ55SkXg9zylfSnZTnrd4JWUjYAARovqXTw7bcxGKZvhh8c6erU9KYMoPydA5087fpaUn/+44NmFCG7wmdaOQ+cl9Y0q7x2ckuqRckXZ/Fcqqne7ZL8oilsjsp2XWe6VDIvYE2TL9Lcu8zo9CqaU+Kc1cXoqQDDUDItI1KWnJCLxZWtVxcbokvJNunsPyILzyWEs6g+Y6k7mT5gQXycyqLT2HhbYSETjRyH7mvPI565hldM63TWWxLpLFup+tY43H/ALosaT2KgQp8Nm1gnkvnnWb6I0/XO9M564sC/8xDCZ+BufDVds9xDk/GFwZ0pAIoA22r/pL009V1yYXTXECUhs8osWfS+XqzuiboF8dx9PdwP1WCwNCJRu4j95WHTr19Iu71ytZ36Xi7xD14YjHVko1+SR5tVRXac38wKtfizoYJafTcfm8p+v/aU6ubDOhif7r+mXY8rSjR55wn5h7pMU7zWvhTGtsaT8bn9Nf4fNe7IsyBB1DWH6Q62lanSLxqad+06HogD+LcruvB9BGuUl4w2pYk0N+ic7t0rCVxp8P7lt992kGnNx/XURUIFJ1o5D5yX7n0xNde7ddkWmeH5dd117thbZxHv7YcSwf/bKMqsjcsftujImynxLw9O3OgUSbL48TzB6EAgFrQJTL+jS84JuOLjT2EhRwJOtEAkM9ClbRexCPqtjR0Hr1pFNohQoMS0VEJzSnmXCAAAECOrDM60QCQzwK2LaGBZihgOZhGE44SFpTMZfk5ghIAAJAj60w70b4nlCHCA4B8VjxTR4zu6jiXeg7aOjEvWsg6WCiT4y3n703CAQAAORIAQD4L2ZyovBCGC5eJdnC+k+k7MbKVLcrkSNs5fICQAABAjgQAkM9Cpwu8Tcj0jrRN1HmQbhjqaoCwoEROG87hZYQFAAByJACAfFYGG6Iy1fYBdeOBRdR9UA4ZTsT9hAUlMU8aWzC3n8NvCQ0AgBxJjgQAkM/KZKfhgz6JSg/nQRA2RuVHW/0cIywoCe2ofyfmzUwuEx4AADmSHAkAIJ+VzUHDh2Ux0+L1ReVzW70cJSwogf6ojEjydu1athMmAAA5khwJoBZ0St++qFyPyn/SWN9bd6B9JOlmwv0WlWtR+SKNWXWvpTEwCOSz3B0wfOCznBeFNjLjwhROlOucvWI4b9OW+YQSQM3MksY6pxeickcaS2tMyvQlNzotOrKdndjJkQCQlzVxn8JrR9v2wPP1TlteYx3hJp8VYZcwdTAES6PyUX7dhXMbYUHg7nThAu8zYQRQIwvii4vP0t3OsqTyhJCTIwEgB9pB8iZuu/S69rY0Zrq9sLRx/Y7XvOloI/8m7OSzomw0/Jg7wrmSG+1A+9ASe+3hXU1YUFJrExrOPYQGQM3tkvw6z7jAIEcCQN50iuViw99vJbR9Zyyvdc0jxzGlk3xWqJUyfcjlcc6NzOkaaK3DInV++ELCghI7ntCgLiU0AGpsSPLtPGuWLYSeHAkABVuR0PY9TXj8X/G/v4zKqqj0RmUwKs/brpvZGJF8VjhdM6O9x/c850dmdEeL1jvSpwkJKuC+1GSbYwDwdEWK6UCb4gKDHAkAgXgu5nU72/PUJvnZgWZaQ0ungLIWGvksODossrVzR+ci93KedNUe+bl48HtpdKgBZdcj5kWxhwkNgJqyLYicdXlA+MmRABCIcwm5anPLY3THzk9xWULIyGdloydwcyG/r9IYgonu0B25XsWxvSTsmoXq2JSQHAcJDYAa2tbSDt6Txk3K5fHvgOaP0C/y6x35RZbXW9zWtj4nxORIAChhTkxai30s/ttWwkU+KzPddGCAMGRy4jEMFVVzVszDtOcRGgA1o51hE9JY93RjwmP2trWXY47XbF9/5AxhJkcCQEnMFXPHy0j874fj/79MqMhnAFAXjw0NKiMlANSR7kSma4Mstjzm37b28oDjNV+0PX4tYSZHAkCJvDa0gx+kMUp7Mv5vZmmRzwCgFuZI4w5Ee4N6jtAAqBmdhvJR7B1oq2T6HdwFlsf3tz1+gjCTIwGgZK6LeTRas1NmGyEinwFAXQwmJEXWNABQNz3i3hXzfFtb+cjx+KG2x18lzORIACiZfZK8Gc4o4SGfAUCdXDQ0plMeF5IAUDfaLk60tZfHLI/XjQg+tT1+O2EkRwJAyfSLuQNGRzaxkSH5DABq5aWhQR0jLAAwzR5De7nK8vithh+rvYSRHAkAJfTd0B7eJSzkMwCok0Vivqt0ktAAwDSP2trKN47Hj7Q9/h4hJEcCQEndM7SH7wgL+QwA6mRnQoP6B6EBgF+sMLSVQ5bH6y5lU22PP0QYyZEAUFJnxTydkxHW5DMAqA3TTjuThAUApjlnaC83WR5/wPD45YSRHAkAJbVNzB0xA4SGfAYAdfHR0KDeIiwA8AvdIGDC8ONzluU5/0q6qZ8gRwJAyHaLuRPtFKEhnwFAHaxMSIQHCQ0A/GKXoa28aXn8ckk39RPkSAAI2eKofE5oF+8THvIZANTBgYQGtY/QAMAvxgxt5S7L408aHr+ZMJIjAaCk7ie0iVp0185ZhIh8BgBVN2JoTD8RFgD4hWlDAd0wYK7lOW8Nj+cCgxwJAGX0Z0sb+JeYO2TWEibyGQBU3VdDg3qdsADAL/42tJWjlsevMzz+LmEkRwJACelUwEn5uYHAKjF3oh0mVOQzAKiyNQkJcBehAYD/p6PHPhnayj2W51zi4oIcCQAVyYHPZPq6nl8M7eMI4SKfAUCVHU1oUBcTGgD4f/vFvPZLr+WCw3RxscZyjC3C4r7kSAAIz6m47fsvKj0tf79laB8/Ey7yGQBU2T1DY/o64bFbo3KDkAGomYVRGTe0lVcsz1lvePwPSV4PTf+u66edJNzkSAAISHME0zdpTOlsdVjMHTMrHa/ZQ1jJZwBQRnrRNmVoUC8ZHrtMGneWDhE2ADUyW8w7crpGlZ0Q8yYESU55XniAHAkAeZkTlTdx27fX8O9JUwR3W17zYPyaswkv+QwAymZ9QuLb3vY43XlOh28/JGQAakR343yc0E4+dTz3lvjvWrYt/rd/CTk5EgACcjlu924m/Lt2znw3tJPXEh7fFz/+LKElnwFAGZm2pv4RN6CtdPc5HcK9jJABqIGB+ILhR8KPTtMPz3YvEp6nf18eP0Y76c61/NtmQk+OBIBA7I7bvXdRmWd53F1DW/nO8DhtO3X64CthFBr5DABK6o6hQZ1oe8ywuHegA4CqGJHkjrNmeebxOl88Xqe13CP05EgAyImuSXYibuf0Zk57p8mGqExKo6NlreO1TiTktXVtjxuNX2814SefAUBZfTU0qJowF8aleTF5hVABqIGk6Q5p1kJrein+HWja4baU8JMjASAn/8j0UUkXpbGg/OG4rdO/H+0gd+rI60Vxe3knxeuBfAYAQZrjeXGn6wH1Ei4ANXDGo00c8nytm+LfibaV0JMjASBH3z3aN9/dGXVdtAmP17tN2MlnAFD1BlUXzp5PqADUxJDHD8wez9ca8Ghj9c7/bsJOjgSAnLk60R6kyHfqnEf+nEPYyWcAUHaPLY2p7iw3lxABqJHfxbwFfHMdtAUpX++epY19I+51ZkCOBIAsDDnat7QL/2t+/JTwemO0l+QzAKgKnQOvi0jqPHm9IzUujSlI6wkNgJrql8ZOY9/idlHXNjsrM9tJTO/in4rK2/i1vsY/VvdKY/oLyJEAUJST0tgtU9s3XR/rUVR2dfB6y+P8ORkX7bjZT5jJZ534XxVHF1F6dELxAAACTXRFWHRNYXRoTUwAPG1hdGggeG1sbnM9Imh0dHA6Ly93d3cudzMub3JnLzE5OTgvTWF0aC9NYXRoTUwiPjxtc3R5bGUgbWF0aHNpemU9IjE2cHgiPjxtZmVuY2VkPjxtbj4zPC9tbj48L21mZW5jZWQ+PG1vPiYjeEEwOzwvbW8+PG1vPiYjeEEwOzwvbW8+PG1vPiYjeEEwOzwvbW8+PG1zdWI+PG1pPmk8L21pPjxtaT50PC9taT48L21zdWI+PG1vPiYjeEEwOzwvbW8+PG1vPiYjeEEwOzwvbW8+PG1vPiYjeEEwOzwvbW8+PG1vPj08L21vPjxtbz4mI3hBMDs8L21vPjxtbz4mI3hBMDs8L21vPjxtbz4mI3hBMDs8L21vPjxtc3ViPjxtaT4mI3gzQjg7PC9taT48bWk+JiN4M0MwOzwvbWk+PC9tc3ViPjxtbz4mI3hBMDs8L21vPjxtc3ViPjxtaT4mI3gzQzA7PC9taT48bWk+dDwvbWk+PC9tc3ViPjxtbz4mI3hBMDs8L21vPjxtbz4mI3hBMDs8L21vPjxtbz4mI3hBMDs8L21vPjxtbz4rPC9tbz48bW8+JiN4QTA7PC9tbz48bW8+JiN4QTA7PC9tbz48bXN1Yj48bWk+JiN4M0I4OzwvbWk+PG1pPng8L21pPjwvbXN1Yj48bW8+JiN4QTA7PC9tbz48bXN1Yj48bWk+eDwvbWk+PG1pPnQ8L21pPjwvbXN1Yj48bW8+JiN4QTA7PC9tbz48L21zdHlsZT48L21hdGg+XgcwIQAAAABJRU5ErkJggg==\&quot;,\&quot;slideId\&quot;:264,\&quot;accessibleText\&quot;:\&quot;open parentheses 3 close parentheses space space space i subscript t space space space equals space space space theta subscript pi space pi subscript t space space space plus space space theta subscript x space x subscript t space\&quot;,\&quot;imageHeight\&quot;:12},{\&quot;mathml\&quot;:\&quot;&lt;math style=\\\&quot;font-family:stix;font-size:16px;\\\&quot; xmlns=\\\&quot;http://www.w3.org/1998/Math/MathML\\\&quot;&gt;&lt;mstyle mathsize=\\\&quot;16px\\\&quot;&gt;&lt;mfenced&gt;&lt;mn&gt;2&lt;/mn&gt;&lt;/mfenced&gt;&lt;mo&gt;&amp;#xA0;&lt;/mo&gt;&lt;mo&gt;&amp;#xA0;&lt;/mo&gt;&lt;mo&gt;&amp;#xA0;&lt;/mo&gt;&lt;msub&gt;&lt;mi&gt;&amp;#x3C0;&lt;/mi&gt;&lt;mi&gt;t&lt;/mi&gt;&lt;/msub&gt;&lt;mo&gt;&amp;#xA0;&lt;/mo&gt;&lt;mo&gt;&amp;#xA0;&lt;/mo&gt;&lt;mo&gt;&amp;#xA0;&lt;/mo&gt;&lt;mo&gt;=&lt;/mo&gt;&lt;mo&gt;&amp;#xA0;&lt;/mo&gt;&lt;mo&gt;&amp;#xA0;&lt;/mo&gt;&lt;mi&gt;&amp;#x3B2;&lt;/mi&gt;&lt;mo&gt;.&lt;/mo&gt;&lt;msubsup&gt;&lt;mi&gt;&amp;#x3C0;&lt;/mi&gt;&lt;mi&gt;t&lt;/mi&gt;&lt;mi&gt;e&lt;/mi&gt;&lt;/msubsup&gt;&lt;mo&gt;&amp;#xA0;&lt;/mo&gt;&lt;mo&gt;&amp;#xA0;&lt;/mo&gt;&lt;mo&gt;&amp;#xA0;&lt;/mo&gt;&lt;mo&gt;+&lt;/mo&gt;&lt;mo&gt;&amp;#xA0;&lt;/mo&gt;&lt;mo&gt;&amp;#xA0;&lt;/mo&gt;&lt;mi&gt;&amp;#x3BA;&lt;/mi&gt;&lt;mo&gt;.&lt;/mo&gt;&lt;msub&gt;&lt;mi&gt;x&lt;/mi&gt;&lt;mi&gt;t&lt;/mi&gt;&lt;/msub&gt;&lt;mo&gt;&amp;#xA0;&lt;/mo&gt;&lt;mo&gt;&amp;#xA0;&lt;/mo&gt;&lt;mo&gt;&amp;#xA0;&lt;/mo&gt;&lt;mo&gt;+&lt;/mo&gt;&lt;mo&gt;&amp;#xA0;&lt;/mo&gt;&lt;mo&gt;&amp;#xA0;&lt;/mo&gt;&lt;mo&gt;&amp;#xA0;&lt;/mo&gt;&lt;msubsup&gt;&lt;mi&gt;&amp;#x3B5;&lt;/mi&gt;&lt;mi&gt;t&lt;/mi&gt;&lt;mi&gt;s&lt;/mi&gt;&lt;/msubsup&gt;&lt;/mstyle&gt;&lt;/math&gt;\&quot;,\&quot;base64Image\&quot;:\&quot;iVBORw0KGgoAAAANSUhEUgAABdgAAABvCAYAAAD/uKJiAAAACXBIWXMAAA7EAAAOxAGVKw4bAAAABGJhU0UAAABEsZUXFwAAJftJREFUeNrt3Q+EFev/wPGPtZIkkiRJJMlKIkmyEkmSrEiS5IokV5JIkiSRK0muyEpW1pKVJIkkSRK5kiSRJEliJVkrcb/zuWfOt9nZef7MOTNzzsy8Xzx+399tz5lznmfO85n5zPNHpHNmBWWbIGuzqVcAAAAAAAAAqK7tQfkclJ9BWVzi77EqKIeCMhyUh0EZC8p4+L0mgvIjKO+CcjMo54MyEJRpOX+mW0H5Nyi3g7KAUw0AgLYsD8rhoIwE5Z+gfA9j/M8wzr8IrwP2B2U+1QUAAAAAyNOcoIxKIwGs5YE0RlyXiSatTwflY+R7pCl6Q64J9/U5fb6jkWN9C8ouTjsAAFKZGZQjQXmTMsb/CmN8H1UIAAAAAMjaxqB8idyE6miv3hJ9fl3SRkeh/5TWEutJ5UlQVubwWTdLY4Rd8zjXgjKdUxAAAKueoByTxgPqZgz9EJQT0pi11hP+nc5GWxeUy9JIqicl2k9QnQAAAACArJyN3Xj+XbLPr6PNWx2x7jPa7VQOn1kT99EHGi+DspBTEQCARLoUzItYjNYZa66l3fpl8kPtaLlMtQIAAAAA2qFLwjyI3WxeKNl3+EOSR6dlXXTN9KxHmWtC/UPkGJpwX8dpCQDAJLulsYdKM15qwnxjymsFU3zfT/UCAAAAAFqhm5e+j91kni/Zdzgo+SfWo+WeZL9sjm64Fk2y68Zs2zg9AQD4z9FYLNaNS9e28D7vDLFdN0CfSTXXlu7ds08aSyM2N8nV5Qb1gY7OLtSBJ0uoJgAAAKAwmivVpUFvhvdrE+E1+sfwun2L/F4eNOpqUAaL/KBrZPLyJP8W/QEysE2KTa43y1BOJ86n2HHY/BQAUHfHE+Lw1hbf66wlth+kqmtne1Aeel776QX9TqoMAAAAyJUOaj4nfvtrfgz/VpPt6yP3jn8U9WE3yNS1SG+WrMKXiHk91bfhTfRAUObJ5Ccauk5rX3hTdUmmjuD3LXk01rKgfI0dh5s5AEBdJS3r0s5Mu62WuD5KddeGXh++ibX/M2ksQzQzcp35SKbuybOS6gMAAAByoctyx5cx18HhR6SxCkszv6vLbf8pk1cDyWJAViqa0f+RcFMxvWSV/iyhAl9JuvVYo3XyVNIl2HV6wpwcvtc6mbqe/FZ+YwCAmulPiIeaFJ3WxnsutMT1r1R55elSMHdj7a6DNfYa/r4v4TwZphoBAACAXAzFrr01gT7f8vc6OOZBwjX70rw/6BqZOupbnwTMK1mFH0ioPB2N3pPB+46Lf5L9fEHfTz/TKn5nAICamCtTl7HTsqHN9+0V+xIgqC5dVnAs1ua6NF+f43Xx8+Q7VQkAAABkbmXCtbfPqh6zpbFUTHTWaU+eH3RRws2qHrS/ZBU+Q6Yuo3Imw/dfm3ADZiqa+M5rU7SR2LE+i/2pDQAAVXFHkjcZzwIJ9vo5ndDemlxf6HhdT8LrflKdAAAAQOYuJ1x793q+dq9MXpc9N5rNf5vwQU+XsMLjm52N5HAMHSH3S/yS7PtybLP4pqfPUpxcAACU0V5DvM1qJpcpnn+j6ivpakJb//A8n1YII9gBAACAIrxOuPb2pQNjmoOxc91j9HbCh/ynhJWtFRYd9q8blOY1gvyU+CXY89wULWkztov85gAAFTVbps5S0/Iwo/efZonnD6j+yhkytPUuz9efEDbDrSsd0PK3oeygegAAxBEgcxMJ194rWrj2H8zrAx5L+IA6OruvhJW9LfY9NuV4LL0J/yDuBHveI5luJRxzE787AEAFXZJ8d4Ffa4nnV6j+SvnL0M6+m5T2Gq4D91K1tWB7GPc31QMAII4Amfsp7e19uUtyXGlEM/1JS52UdRT0zch3uFXA8Y6I3yj2aTl+hiUJbahLx8zitwcAqJClhmuWLNfQ222J5QM0QWWYlhnSvYjmeL7H8YTXv5OcN0xC1yAxAgAgjgDFShrcoqPaF3u+frVkOzjr//QG4JUkrzs5p4QVrSOJmk8z9AZ8WQHHnCt+a7FvyPlzXBFG2gEAqm3YEGPPZniMEcMxfkq+D8tRHJ2hOW5o54Oe77FCkqeobqR6a4PECACAOAIUy3Sv9lT8BrlMC39fS7L+YKcKuFEt0kDkOwwVeNxn4k6wb8n5Myw1HHc1vz8AQAUstcTYLB+ofzEcY5AmqATT4BItbz0vzHVwRdLomRNUb62QGAEAEEeAYm2z/G46dr+2UJJH3ugIrXklregLOd1su1yVzifY1T2pxka1AAD4xtpXGR5jvSWOr6AJKsG2Qb3PWozzg/Im4bWnqdraITECACCOAMXSwTAfLb+do534UEPS3sZO3ehR+B3uFXzc/eJOsG8u4HOY1o3dzW8QAFBi+uDftBzbuQyPM2g4xk2aoBI0OW5aGuaruEev6wa4n2Xqmo9salpPJEYAAMQRoHiuvTD3F/lh+qSzieC8XJPG5lKbCj7uDnEn2JcX1EEn7ajLhlsAgDKzjTrOas3r2ZI8sy/Npjnobhcs55HtQc10aSyfGH/I81yKnTGJ7kJiBABAHAGKp/tvvhN7DnagqA9jWhReNzclEZvegKNhfxVYr7ekC57gAACQEY2fn8W88WhW8dWUxD9ME1SCrps+YblWW5rwmllBOZZw/un66/uo0tojMQIAII4AnbFV7HlYnbW6Ju8PsdjyAUZoo5a4EuyvC/ws+8S8cRcAAFW6eLqb0TF09PpYju+PzjtmOY+eRP6uN7yu0yUT47MCdV8bXQ6GwShQJEYAAMQRoHOGxZ6L1UEyue4xet5ycNaQbM12R6MOFfhZbA9QBmgqAEDJ3LLEtRMZHeOSJC+vNofqr4xXlvNIl47RmQp3ZGpS/V347yupQsSQGAEAEEeAztFBUh/Eno+9n9fBdVTOV8uBWWO0NXscDbqz4M9jmkr/iKYCAJTsoumXJb72Z3CMdQnv+4VrokpZJu69cprlY1BuBOVPYX112JEYQVNPGEv+kMaeYDrb5XIG76tLW+mD5MfSmOquDwDfh+fXkhrV7XppLOM2GvbRzbrQpMmiNt9f31tn8Y+F76nxXx+q8oAdxBHUjfanur/kX2G/+CTsG7XPnQjvycbDOKT98aGgLOiCz637XX53XN/vyePAtpHWXzmfWnbGUq8aqKcX/HluSLo1RlE/a8Lkgc6uuBP+/psd578FloM0BQCLA5b+Y0LaX6pjvkx9KK3/P4nVasUO23n0Mrzo3hKUGTQxSIzAYV7YXxyRxtT0V5L8ILidm3nd/+Fs2L+azjHdO21TReu4N8xbjITf0xYPNNEzs8V2vGt531cduIcHcYQ4gqJtCMqguEeB2/ab1Fi4qMPfY4u4B9BkvsTjTcsBRzm3WjZiqdfhDnyeE5bPc5bmqq0+aSyD8LXgRIitLKJZAFg8tPQftzNIkrxKuKFeQLVXLnbY1mfcTRODxAgM1kojkT4UxqPxFP3UwhaPqX3SZ89j6GjrKiWBdVba1ZT13MpycavCunO9L5ucgziCKtKHkro30XsxD74eCePRulic0dk9OlsrnpD/FpTNHf5epxx9eqZLouuT4J+Wg53jPGvZa0u9ru/A57Ftuvqe5qodnUJ6q4sSI9FRgwBgolPjbcvDHLNcNDanN+qIjJNhXNSkbE94kbg/4eZ6WFobBUfs6P7Y8VSY2QcSI0jvZov9VCv3W3Na7HN3VKCe9Tu8k+SZaj518CHFsdaGiSCf9x3mJwDiCCpGZ6KaBs08k8bsIZ+R3kl7P+p924YOf79nUtCg8m3SXeuEV8VMS53+06HPtMDR1qtptto4IsVP3fctzKYAYLPP0YesTXjNKkk/0lpv6rdS3ZWOHbZ1GXtobpAYgcH08F5PiybA9WHtE49+aijlcTSefWqxT6zCKGsdVagDAW+FyZ81kb5Z6/6MRz2s8TiOLv82lqJuSbCDOIKq0IFGpgEneu+0K6Nz97NkN7NKB0s9T/ma5Zbf1FiWFXrJEUD6OedaYlvXfqCDn8s26u80zVaLG4LRLk2ONMs6mqmWNnb5eZlluUlzt8U2km9ckhOjwy20ky41o0nblVR5ZWOHbQYnQGIEaWjseSnZDVw74Lhvc5U9FahTfXjR6/ibG456OOV4vc6KS7vGMHtFgTiCKtBVNUwPF19IY0+qtHZYzt0jGX3ukfAaPu1gGFO8mMiyUl84Asg0zruWXBPz9IpOemdp6+c0W6XpSI9HXZ4gGaOZaosEO3y4lrUz1e3BNtvsvtR3yZAqxw4S7CAxgiLu/5rFdy+Pyxn0i3XZlHulR/w20eTMw9jfNpeN05HvVyV5JjqbnII4grLTddFNs1I1Rzy7xfd93GJ/nEZzI+q0K3CYNjwdz/KHa3syPsF513ICwDTtuNPLsNhG/v3igqHS5+R96f7E43WaqrZIsMOHa1k728gIHTmoo7Bvh0mQfeGF1tzw33VzU03Em5aS+REen9hRndhhWyJmbgb1p0sMsZY7iRESI/VhW5v9ncfrp4cxKuke7U4Y43TZFE38jnE9/X9vHfkM0yjH8+Je9kUfVFwMrx+OC3uygDiC8ltuuQbW/76oxfd1PfD8kdHnb372oxn9rjLbA9CV0PjIudeSvYb6vNoFn23I0easN1tN0Xb/GV5EarJplUx9qJI0TdJ3+SDT5oNLaAK0GY9IsEO5lrXL4iF2X3gBaDpGnZLsVY8dtyW/DQJPC/uKkBghMVI3Hy1tf83x2lmSPFtIp7QvNvz9mVi80n76griXVamavx3XBklLvW2WyUvCAcQR1OXcemM5v4628d77HX1xFgO4eyLv96SF17cSn725Ngoj2LQmaZOAL9JYR67Tzkl769ShfKIdnSZLbGtpbTCcF32ex0pahuEdTQAPJNjh45XY118vIlZ+NyQ7iB3lix3HLe38oMX31Gu9O1xHkxghMVI7sx2xf4fjtU8TYo3Pmu2abNDNUDdLfZd23e6o+/gmfXPDe/N/w+sKRqWDOIK6OGU5t762GUdOOvriNxl8/sXS+nJoswyfa2NWlesazXyD8y+1ddLdI8P3Otp8lCasFJ3+o08KdUTL7hb7hDRTZp4kvP4yzQAPJNjhMq/A+LXOcaxbxI5KxI6FYl8qcVfK99sUlE/ha+8K+xiRGCExUieuJK9p2SlNrj+L/a3OCOqjSttOmphGJzYfgurof5bxAnEEdTFD7MsjXmnz/bdI60t5+toae8+RFK/dI8n7amTmdspghNZuEq900efbISwLVBc9YYJDkySbPS9OkzZ8853iv8hwTg3QFPBAgh0uOx31erigG5tmqepNed1ix3lLG+v38kmy68aF0YcMQ2Je8xckRlBNFyzt/srwGh05HR+5rpvLzaU6U7MteRBNoEQHm+2j2kAcQY384bi32Z7BMZ5LvqujJCXJN3ne38RnQusgm1VZVvAHRwUz8jSdAUNA76YRTFsdbf6Lm8LKOJmyo/zTcE74djonDMmJXpoCQAaGHfFrVcbHcyXYq7qkWt1ix3TLzUCzPJRGon1e5HVzw+u+Ifn9gEEfShzip0pihMRILdn6kSuGvie+5rom22dTlS257ri/1ZiiS501N4e9S5WBOIKaueG43l2QwTH0+nhEfs8Q1QG8WQ6C+ivhc2u/vtZxrT8i7c9UdZpwVPAFzkFvOt3ivUxdw2hRl33OzR5JAzakrEZQHgzKgTZvDD6leH3S2sh3aAoAGfksxay/3uSKlVVcX7uusUNvBp5KezNTdM32ZfxMQWKkllxLlCQ9sIzPJH8srAXejj2ONtgov5eG0SUSFlBlII6gZlwDrLMcaKvvNSOH7zAi5gep52LX4prX1H2e3srUPU4ynynb43GzwLQpf+cTGnhDF37ODR7tvpnmrJ0VhnNhsM3XH6RqAWRgmRS7f0ivR6z8RrNUKnbodfEJsa9NmXQxr6Mg+zkVQGKk1lxLmMVHpQ/G/l2XGCW53p7ljja4H/nff1JdII6ghn46+skyuBu5Bv/u8Z3i1+0af+fn8cFmeHyAvZyDXpI2Q+vWhxPzPdp9O01aOxelvTVwzxlez2g+AFn40xG3sr5ZXuARKydolkrGDp1GqlNGdbkBHV0/Hra1Fp2Cqkka3aNIE2os5VAuddrrY5DmLpRtCbP4hs/xZbF09swsqjAT4x6/jX+oJhBHiCM15UpGzyjBd/gaxtzoQ+k50shhXgtjbvPaXTey1v05dGkcnZ2b6/4msz1+VHs4B73qMT7V4nQXf96ZHu2+m2atlZ6wo2pnDdyPCa9/S9UCyMhNR9xakfHxtggJdmIHSIyQGIEf2xJmlyJ/Fx/p/lx4UJelWx6/jZVUE4gjxJGaeuFo8z+ootb1Cwn2PAJ5t3dEPgl2flj1ssNwHviugbve8PqLVC2ADGgi1zYq7XsOx3St5coSMcQOkBghMQK10tEWzRk9a2KxTEfZzaH6MnWS3wWII8QRGJ11tPkH4lK+nQMJ9nRB/EYJPrPP0kCsvV8v9wznwSHP118xvH4TVQsgA64BASM5HPOqR6x8SOwgdoDECImR2jsq9vVedXCTLtH5JfZv66m6zLlmn22jikAcIY7UmMYi115DryX7mcG14LPZJQl2s62xurpdks89zaPdz9C8tbHQch74rIGrI0u/Jbx2XLLdhRpAfZ1yxKwDORzzqUesvEbsIHaAxAiJkdp7YGkHXQJmevh/4/92j6rL5T73l6U99lNFII4QR2puwLP974f3WP1hHGvqk8ZyZzrjVNdC12U8h6Qxs7XW+oQEe6tWyeQnP3qB1FuSzz5dGMGO304YzoH3nq/fZnj9TaoWQEYeOWJWX8E36M2yk9hB7ACJERIjtdbriBcXwsSD6d+3UoWZs60xPET1gDhCHMF/M6je5nDODNe5Un3W4t7LuTfFIpm8kc1jmfxEpwrtzhrs9fHOcA5c9nz9sDBCBEDnkhdjORzTd2THfGIHsQMkRkiM1JorXrgeEL8RZu1kbdBS3y+pHhBHiCP4z0xHf9lKmaj7TSsjmdOZG7upfBqemGX7IbnafTdNXQvrxb0hk40+WPppeP1CqhdAAcmLPNZfv+YRJx8TO4gdgIFtOca/qZ5K+TuDhMRRqjFTOx31PYsqAnEENaYDhi9brsXbKaN1r1zXFGh+vL/NlslTzvR/zynp93D9MLbT3LVgSiJpZ+uz5NFew+tfUbUAMnLJEa+yHvFsWhucAQjEDoDECOJsU+y1TxvxiCdjJb2n7FYHhI1OQRwB4vQa/ZT4Jdb1b0bD+6x14fnYfI+VQTkelFtB+SCNmUG6xOPhyN/V1hdHxV7hPPyPjvp+IpOn880t6Xfp9/hBbabJK2+GpXO94/ke9wyvv0j1AsjIS0e8Wpbx8bZ5xMivUq6l4YgdAIkRZG+JI1bo+us6K2fCI67Q/2VD6/u7R7sAxBHUyQJJ3mw7aS+lg+H1Plpwx1HB16ii/zq3+5E60ac0ZV53dZPHD2sJzV55+y3tf8Dj9fqAyTQDhg2b0Io6rWnIRo5+5ok70Z21ux7td5rYQewASIxwLe2IFZvCvzvlEVe0X+yjStv2xKOun1BNII6gRpaLe2B18/5mGtXVniFHJd+oef3oVPHbkfr4JOVfH3SrxwUem+1U3zPLObDA4/WHpL0lAoA4EuyIc62jmvX660s82k6Xj5lN7CB2ACRGau+mpZ3HI/dTOuPpg0d8uUeVtuVk7H7Wdq9LvAFxBHWg6627kuu6TFk/VZWNQ47Kvlvz+omum6cn5tIKfKcdjjb/ws+i8vos7f/M8z1MI0QeUL1oEQl2xA1Lseug+2xWd4zYQewASIzUnibPf6aI864Hxszkac9q+Z1U1yVi9gjLoYI4AuLUC0df+CMoq6iq7GxxVPinGtfNoEx+qrOiIt9rr5D4qbsLlvY/7vH6xZbXn6R60SIS7Ij77KjHLB96LxT3pj+6/0qdR70ROwASI/C7ZknagPuRx/XBG2EmcVq6VnB0s9ld4n4AcopqA3EEFXfcI+bso5qyD0i2Cp+oab2cj9SBPgVfU9BxdW33PTlfWJ0WNn6pMz23bNOEfNbfP2l5/XqqGDndrJJgr5dljjr8nPHxBj3arc7TJ4kdAIkR/HbOES+SlhTt87xGOEr1pnI1UneDkf9+T1iOB8QR1NNMcW/4/JJqysdrR8XXbaH76EY04wXfUN8Ij5vnNA3Xuvs7+ElUmm3K5D+e7/GPmNfQ9Xk4pOsXazJ1Hs2BCBLsiPrTUYfDGR7LJ+lxkdhB7ABIjMDRn2l5ZXndZY94ozOn51DFXgZi9T498m+2h7oTwkwBEEdQXa5NuLUcpJryccVR8RtqVBeHYzd8mwo8dnNt9LyfJN1ytPd8fhKVpReSbyxtf8TjPeZbXv/Q83OckfwfJKF8SLAj6qajDvdmeKwnjmPFb9qJHcQOgMRIfc2T1h/IauJ8zOM6gfPErx2+yu91hOPLxm1w1PE6qhDEEVTUqEecWU415WO7o+J31qQe/oh9720FHntx5GLrUM7Hem9p63f8HCrtlKXtdWOguR7vscvyHkMer9cbC52u9JnmAGCgCd1xx7XJ4oyO5RrhMZbhsYgdxA6QGCExUn67HHHDNUDrsEfiQ/vWPqra6n6kvvYk/LvumWJbh/0IVQjiCCrqi0ecYRZPTqY7gs+5GtRB/CHDrgKPrTem7+T3qPnZOSctflna+jI/h8pyjQ6+7fk+1y3vcd3j9dfCv71EkwAw6Hf0Vx8zOo6uG+5an3AzsYPYAZAYQcSIpX3HPZIW+u+vPJIfD6hqo+hDCtuScbaNZUdTXCucknrPZANxBOXy0yPGIEd3pL5T2bfI5KTz/gKPvUJ+J9f/DS/Y8rRE2htxgXLSBNEPR9tv9Hyvl9L6Ory7hSlJANxOOfqr6xkcQ29cXjiOs68L6mJBeCP1QRprxup0eF3ar4hR9cQOgMQIpvqWwX2za/mSZtnaRd+7k/Eoanl4fK2ft9LYzM/krNgfhqS5Vhjg1AdxBCXhk2DPc69NXbLrqRS7KkhX2Wup+K8V/t4bZPI09LyniumIBU1y67I7uhb6rxZvVFtlWw7ouzBNpGpmBeWCR+f6NsX5+8vxXqa1cXdEOvrHNA0Ai4eOfiaLWWbXHcc42gX1oOvDjllidl7XDMQOgMQIkq129GUHUryXa6+RZj/bDfdnnYpHcTqK/LX83qh0hePvtzjq1/X65qa0w5z6II6gRD56xJctOcbJ5hI1f9W1AWaI/SnHggp+57XinhpeZHlfwHe2PcUfpB+qDJ2JoGvajnuee747SM/0eK9PQVkfSaroBfeN2N/000QADHTNVFcydmGbxzjjeP9jXVAP88W9EZ5ew2Q5cpDYAZAYgd2JDOOT9t8THv1jp2NSJ+KRyZCke5jhuqaw7X3WXGtfE1WzOPVBHEGJ+Gxymsfy0Dowpjn7dbTujXBV6rPR6Qrx28G9yHKygO9tWwpoLf1QJQynPO8+iv/ImPUZnOd3aCIAFgOS78PoY9L9y8JIePPk06cOZXQ8YgdAYgRuthlWr1p4v9Me/Z8mKzo52C3veKT7j+mSZMscfxd9uHEjxfs/tnzmJ4bX6Kyq5sPmDZz2II6gZA549Nk6wHpJRsfTAduXI++tm1D31r0RVlkq/1qFvqeeRD676hZdFuX8vfVG2DRK4gV9UCXsa+G8S5NM6mvzHP9RwHkOoNwuSX4J5XOW9x2T7trQ9JNnvzqewbGIHQCJEfglEGyjoS+2+J4+/f29isajgzJ5Fr0u/5K0H9oRmfygPc2I8vOOz70mIVfwOfy3s5z2II6ghHT2qM9qHfpgeG6bx9oe9svN97wrbAr9f08NFf+5It9vQYqLhCLL/QK++zrL8f/g1K+EZynPu7QPVqa1eZ7vpYkAOLzMoR/RG/FRR1+4pMvqwWdzoqw2KSJ2ACRG4JdEsPVVm1p8X9c64Z3eGySveGS7N30Tfl/dIG9EJi9Fk3az642Oz6ybtvZF2rg5EO8hpzyIIygx16zd6EPL9S2cn/vk9ybQzaKrorCvY8Q2S8WvLPl30ycz76T7kutFLcFjmoL4kR9BJfhsIhct+rerWzjO6xbP8Ys0EQCHeR59Sdr9QjbK5FEV8XKuS2Og7zJ2v9r8/MQOgMQI/NiWU/3ZZl886Nkn7urA984rHl1rISa0silfj6RfGlavG+ZwyoM4gpK7n6Lf08HWui9Fv0x+WNoT3qNtCf/9pkx98KozmPZR3clMo8fKPEVqjrhHxXWqjBV0c2/6/oc45SsfhLP8PZ9u4RxnA10APnZ63sD7bHapy97dsrzPI0k/Cq5IvomHdmfAETsAEiPwY5sFfTODc+axZ994Qdqf0t8N8Sjt3h+72/gOF1IcR0ewL+Z0B3EEFTBT0iXZWym6l8UyqtrMtMHYx5J+H01eP5PuTK4XNTprhZifzjN6vTq+S/4JmTmSbg+DkzQLAE/XPfsVHTXxlzSS6D2RGxHdiEynlD+1vPa5tDYCrmi6ZM24uB82ZDG7kNgBkBiB3TJHn3Ugg2PoZp+PxH+0uP6tJqmvljQeHUkR89sdua/LxP7wONbn8L4ZII6gSnST6AnJNo+pS3ntpmr9mBLSWyvWOXVDKWIE3UXDsbdzqleKzwjB5+EFfDt09Og3x3GeSfmXlQJQrM+OfmV/2IeljbNfg3IlKGtLVh+bLQmB8QxjOLEDIDECu0OOvmthRsfRh8YnxS8ZHC1ljEe6Cd5Tca+P3p/Rd9jlOJbOIJjPqQ7iCCpK+7ezHvdbrgeeN6T1PUdqa6WhQtnso3xmGS6IHlA1laMX5bYlEfT3OzOjYy0Ig7te+E6E55gmYPRhzjqaAkBKrtGB0Y01dTMyTQrrLvXfwz6o2Q/pFP7bQRmSxojC1SWvF52mrg8HvoTfUf+vLp2S5aasxA6AxAi67/7toDQ26G72//FlTEbDvylqOZM84lGvNEay6xID4+H7alzXGVOHpP1NvOPWhPHue+RYWo/bOOVAHEGNrA77WJ09rHnBsfCavHlPpf2xDorRmVK60fRxaexrxeoXbTBttrKGqimVUwlt+ENYW67K9kpjFMZ4WPQidQ/VYrxZ0Iv6tVQF0FF/ij3Bfo4qInYQO1ASJEaQhx7JPuEM4g6IIwD9aAFM62U+ol1KQzfASRq9fpCqASbtz8DFKtBZo2JPsG+kikDsQEmQGAFA3AFxBKAfnWSb4UfNNKpySJqFcIdqAf5zRX7P6ADQ2Qse2wZq48KURBA7UB6aGJkwlItUDwDiDogjQD370aQk7XvJbj1O5GOdJG8UM4eqAeRY5HcxQnUAHdUv9tHro1QRiB0AAOIOAKDM/eiMoLwUpqaUiT78eC9TRwCuoGoAORz7beynSoCOStorhN8oiB0AAOIOcQcAKtWP6mLwX4U1UctiOKGttlItgJxO+G0solqAjnoo9gT7QqoIxA4AAHEHAFCFfnR9UH7GPpxugjqPdusqBxNOon1UC2puliRvoviOqgE6qjcov8ScXH9FFYHYAQAg7gAAqtSP7kz4kE/DG2R03gaZmqg4SrWg5vTh4HtJTt5doXqAjhoQ++h1NnICsQMAQNwBAFSuHz2Q8EHZcKPz+oIyFmuXI1QLamxlUG6IPXk3QDUBHXXR8RvdRBWB2AEAIO4AAKrYj+5P+LBnadOO0XWEPgvLwgD6W7ia8HtIW2ZTlUAhXlp+h7osXQ9VBGIHAIC4Q9wBgKr2o7uE5Ui6gW7+9inSBuNB2Ua1oKZutdm5ahmjGoFCzHH8Fm9TRSB2AACIO8QdAKh6P7pBpi5Lcph2Lowm1z9G6l6f3KyiWoBJ1hg60z1UDdBRuxwXPAeoIhA7AADEHQBAHfrRpUF5E/vwx2jX3Oma69GpEI+CMpdqAaY4ZuhkF1I1QEeNiD3BvoQqArEDAEDcAQDUpR+dGZSh2Bc4T9vmRnfGjc4cOE2VAEb3EjrYd1QL0FG9QZkQc3L9JVUEYgcAgLgDAKhjP7pTJid+dXTaNNo4Uzq14WdYvx+kkWwHkKw38nuJlkGqBuj49YJt9PpJqgjEDgAAcQcAUNd+dJ78nvb9XZjinaWeoLwO6/ayNGYOADDbKMnJu+1UDdBRd4TlYUDsAACAuAMA9KNWugHqVto4l5NmHdUAeDmb0MH+CsosqgbomEXh79CUXH9IFYHYAQAg7hB3AIB+FAA670lCJ/sP1QJ01Bmxj17n4TyIHQAA4g4AgH4UADpshiSPkv2LqgE6RkcQfBNzcv05VQRiBwCAuEPcAQD6UQDovO2SnMDbQtUAHbNQGhucmspiqgjEDgAAcYe4AwD0owDQeX8ndLC6q3QvVQMAIHYAAIg7AEA/CgAwe5XQyT6gWgAAxA4AAHEHAOhHAQBm8yR5itBJqgYAQOwAABB3AIB+FABgttPQya6lagAAxA4AAHEHAOhHAQBm1xM62HGqBQBA7AAAEHcAgH4UAGD3KaGTHaVaAADEDgAAcQcA6EcBAGZLJXmK0AGqBgBA7AAAEHcAgH4UAGC239DJ9lE1AABiBwCAuAMA9KMAALMbCR3sF6oFAEDsAAAQdwCAfhQAYPc9oZO9TrUAAIgdAADiDgDQjwIAzFZL8hShXVQNAIDYAQAg7gAA/SgAwOyIoZOdT9UAAIgdAADiDgDQjwIAzO4mdLBvDH+7JSjDVBkAEDuIHQAA4g4A0I8CQN31BOVnQid7OeFvFwVlLCgHqTYAIHYQOwAAxB0AoB8FgLrrl+QpQgOxv5sZlBdBeUiVAQCxg9gBACDuAAD9KABA5HhCB/sr7FSj7gTlhzSeZAIAiB3EDgAAcQcA6EcBoPZuJXSyX2N/Mxj+9z1UFwCA2AEAIO4AAP0oAKDhe0InOx6UuWG5Ef63q1QVAIDYAQAg7gAA/SgAoGGGJK/BFS9PgjKN6gIAEDsAAMQdAKAfBQD4d7LPgjKbqgIAEDsAAMQdAKAfBQBM9sTSwY7K1A0vAAAgdgAAiDsAQD8KAJDGWlu6kYWuxzURlM9BGQlKP1UDACB2AACIOwBAP9qK/wGqIfyTRpxUBwAAAqJ0RVh0TWF0aE1MADxtYXRoIHhtbG5zPSJodHRwOi8vd3d3LnczLm9yZy8xOTk4L01hdGgvTWF0aE1MIj48bXN0eWxlIG1hdGhzaXplPSIxNnB4Ij48bWZlbmNlZD48bW4+MjwvbW4+PC9tZmVuY2VkPjxtbz4mI3hBMDs8L21vPjxtbz4mI3hBMDs8L21vPjxtbz4mI3hBMDs8L21vPjxtc3ViPjxtaT4mI3gzQzA7PC9taT48bWk+dDwvbWk+PC9tc3ViPjxtbz4mI3hBMDs8L21vPjxtbz4mI3hBMDs8L21vPjxtbz4mI3hBMDs8L21vPjxtbz49PC9tbz48bW8+JiN4QTA7PC9tbz48bW8+JiN4QTA7PC9tbz48bWk+JiN4M0IyOzwvbWk+PG1vPi48L21vPjxtc3Vic3VwPjxtaT4mI3gzQzA7PC9taT48bWk+dDwvbWk+PG1pPmU8L21pPjwvbXN1YnN1cD48bW8+JiN4QTA7PC9tbz48bW8+JiN4QTA7PC9tbz48bW8+JiN4QTA7PC9tbz48bW8+KzwvbW8+PG1vPiYjeEEwOzwvbW8+PG1vPiYjeEEwOzwvbW8+PG1pPiYjeDNCQTs8L21pPjxtbz4uPC9tbz48bXN1Yj48bWk+eDwvbWk+PG1pPnQ8L21pPjwvbXN1Yj48bW8+JiN4QTA7PC9tbz48bW8+JiN4QTA7PC9tbz48bW8+JiN4QTA7PC9tbz48bW8+KzwvbW8+PG1vPiYjeEEwOzwvbW8+PG1vPiYjeEEwOzwvbW8+PG1vPiYjeEEwOzwvbW8+PG1zdWJzdXA+PG1pPiYjeDNCNTs8L21pPjxtaT50PC9taT48bWk+czwvbWk+PC9tc3Vic3VwPjwvbXN0eWxlPjwvbWF0aD5e0iTFAAAAAElFTkSuQmCC\&quot;,\&quot;slideId\&quot;:271,\&quot;accessibleText\&quot;:\&quot;open parentheses 2 close parentheses space space space pi subscript t space space space equals space space beta. pi subscript t superscript e space space space plus space space kappa. x subscript t space space space plus space space space epsilon subscript t superscript s\&quot;,\&quot;imageHeight\&quot;:12},{\&quot;mathml\&quot;:\&quot;&lt;math style=\\\&quot;font-family:stix;font-size:16px;\\\&quot; xmlns=\\\&quot;http://www.w3.org/1998/Math/MathML\\\&quot;&gt;&lt;mstyle mathsize=\\\&quot;16px\\\&quot;&gt;&lt;mfrac&gt;&lt;mi&gt;M&lt;/mi&gt;&lt;mi&gt;P&lt;/mi&gt;&lt;/mfrac&gt;&lt;mo&gt;&amp;#xA0;&lt;/mo&gt;&lt;mo&gt;&amp;#xA0;&lt;/mo&gt;&lt;mo&gt;=&lt;/mo&gt;&lt;mo&gt;&amp;#xA0;&lt;/mo&gt;&lt;mo&gt;&amp;#xA0;&lt;/mo&gt;&lt;mi&gt;l&lt;/mi&gt;&lt;mo&gt;&amp;#xA0;&lt;/mo&gt;&lt;mfenced&gt;&lt;mrow&gt;&lt;mi&gt;i&lt;/mi&gt;&lt;mo&gt;,&lt;/mo&gt;&lt;mo&gt;&amp;#xA0;&lt;/mo&gt;&lt;mi&gt;y&lt;/mi&gt;&lt;/mrow&gt;&lt;/mfenced&gt;&lt;/mstyle&gt;&lt;/math&gt;\&quot;,\&quot;base64Image\&quot;:\&quot;iVBORw0KGgoAAAANSUhEUgAAAp8AAADQCAYAAABBeQqYAAAACXBIWXMAAA7EAAAOxAGVKw4bAAAABGJhU0UAAACII0eZjAAAG/9JREFUeNrt3QGEFdsfwPGftVaSyEpWEnmy1pNYSZIVWclaa0mSJPGs50kSSZIk8uRJElnJerJkraw8sZIkiawkTyJJniTWs9ZaK95/zv/O1ezs3Dm/uTP3zp0z3w+H99p7Z+acc2f3d8+c8zsirW/UK/9lUG63cB2nM6jfPgEAAEBqx70y4ZVnXllMEZyNt2j9RlIGnf96ZdIrPXxUAAAAsvezVy545UvCIG26BeuyxSvzdQSc37xy0Stb+TgAAAA0xzqvvEwQsM22YB2e1xF4PvLrDgAAgCYbSBC0fW+xaz9bR+D5t1dW0e0AAAD56E8YvK1vkes28zOX6gg+++lyAACA/BwvYPDW5pU3dQSeH+huAACAfI0nDOAOtsA1X5L6VrVfprsBAADylXTF+8mcr3eH1J9SaSfdDQAAkJ/eOgK40Ryv1ywUeicrFxAVdaU+AABAqZwPBWiaBPQTOV7vdVm5+l674n2c7gYAAMjX04gAzRbEvcjpWvsirsXM/byiDD6P0N0AAAD5WSOVkcPgKKIm7dJcTtf6KXQdr6Wy6v2VMvjsossBAADycygUnJkgrkMZyLU1+VrvyMrH7WaL0E7l9b6muwEAAPJ1V6LTEGnmff7UxOuM2oHpQo0Aulb5ne4GAADIVzjFUp//7+8VwdyBJl1jZ8R1BkcxtTlK99HdAAAA+QmnWFqQH4/SpxTB3KEmXedE6LxmO82ewM+/Kq41WDcAAADkIJxiKZg+aUwR0F1owjUejjjvucDPt4tu1HOS7gYAAMjXk1CANhL42UVFQHe3wddnVqbPhs75MvSa08rgc4TuBgAAyE84xZIpmwM/PyL5jyY+kpXJ77daXlOrbKXLAQAA8hNeIf4h9PMBRUD3toHXNxJxvtOh17RLZf6n7To/0N0AAAD5CqdYuhX6ebfoFvE0whapJLG37ag0KLpRz1t0NwAAQL7CqYuGQj9vVwZ2HQ24tmehc8z7AWnYDeU1DtHdAAAA+QmnWFqqEUTOKwK7bRlf25mIc/xW47XvFNe31KAAGQAAAErhFEuPa7xOs1/6QIbXZR71h3dWelrjtRtFN+r5mO4GAADIVzjF0tkar5tUBHdHM7omkwD+tax83L65xuuPK4PPs3Q3AABAfqJSLPXWeO1dad5+6ZckWW5O7ZaavXQ5AABAfsIplr7FvFaTwH0sg2vaEREQT8e83oySzimu7SvdDQAAkK/waOa9BIFqVJlKeT1mMVB44dC/UpnTWctO0Y16jtHdAAAA+QqnWDoc89r9igDvc8rruR5xzBOW92i2/vzPD54BAACQk96IAK0z5vVdigBvMcX17Ik43iPF+54prss8xl9HlwMAAOQnnGJpxvL6NtGNMK6q41rMwqdPoePM+gFvnNWycn5oVHlBdwMAAOQrnGLpquI9moU9fXVcy6jUl7ZpWBkQX6a7AQAA8hOVYmmf4n2PJfvtKw9EHONBiqA1q4AYAAAAGQmvXF+QymN1m/uKQO9Yguswc0zDi57M4/YNyvd/UFyPtm4AAABokHCKpUnl+zQjjbcSXEdUMHtY+d6tohv1HKe7AQAA8hUebRxRvm8kw2DvYMR77yeow6/K4PMXuhsAACA/USmWtirfq1ng85fiOGYV+6ys3IGoM0E9HiiDz010OQAAQH7CKZY+JHhvvyLYm1Uc52HE+4YTXIeZw7mkuJa3dDcAAEC+wimWkszRXCO6hO5xoh7d30tYh72iG/W8TncDAADkJyrFUtLUSJqk7rUen2+WlblCkz5uN64og88DdDkAAEB+wimWTCDZkfAY3xRBX3+N90ZthTlYRz1eKa7BPJZvp8sBAADyE06x9KSOYzxUBH5R8zdPR7zubh3nXye6Uc+HdDcAAEC+wimWztVxjHFF4Hcy9J5uryyGXvOPH0gmdUgZfJ6iuwEAAPITlWJpZx3Hua4I/EYDrzcr02ciXrO/znpogl9TeuhyAACA/IRTLM3WeZyjisAvmCz+YsTP76SoxxfF+T/R3QAAAPkKp1iqd9vJIUXw99x/7XZZuTr+s1fW1nnubaIb9bxLdwMAAOQnKsXSkTqPtUsR/Jl0SmYV/d8RP9uXoh6nlcHnMF0OAACQn6hFOl11HmuVMgD8I+LfbqWsxyPRJblfS5cDAADkJ5xi6XXK4y0qA9Bg+SiVEdh6mZydmi01n9LdAAAA+Qov0vk95fE+1hF89qU854DyPBfobgAAgPxEpVjqT3nMqYSB540M6nFdea6ddDkAAEB+wqmOzKPrtpTHHEsQeL6XyjzRtP5WnGuW7gYAAMhXOMH7VAbHvJwg+NyVwfm6lOcap7sBAADysyUiQDuXwXE1ieZNuZZRPY4rz3eELgcAAMjP+YgAbSCD42oW/7yTbB63G/eVwWcnXQ4AAJCf9xEB2oYMjtujCAR7M6qDNsXSG7obAAAgP30RAdpSRsfusASCVzKsh/YR/x26HAAAID9RuwHNZXj8hRpB4FupjFZm5ZUy+PyFLgcAAMjH7hoB2mKG55iR6K0tezM8x2HRr6o/RrcDAAA0n9nC8l1MkLY/o/NMRhz7cob1MPNKZxMEn7foegAAgOZaLdGP24Pls1c2Z3CuqP3i2zKqx5BXvkqyXZTMqO5uPgIAAACNZ+ZYmoU575SBmpn7eckr3SnOeU6WP27/OWUdTCL5E155Lsn3jQ9eh9nKc2eGgTAAAAB8Z7zyRHSpiGqVeansenQ74bkPBY5xoc7rP+Wf+1uK648bCTXzUs30gD+9spePCwAAQDoPMwzWkq6EPyDpH7dPNiDoZEESAAAAAAAAAAAAAAAA0FAsSgQAAEBDmC2B+71y0iv3pJJy7ltJA9C1XhnkI4GSWcfnHgDQCCaYNCnkTK7gs14Z98p7qaRhCy9CfFXC9hn2yhepZEjZwscFJfLAv+9Nhp2NNAcAoF5mJHNUKpkzPtUIMmuV30vUTp1emQjU/bFURoKAsjgT+Pz/K5XtuwEASCxN+rWBkrTRPlm+Y5yZdtDuSN12SGVXvwW/mFGt7dwWqMFsLz4XuBfMTo2raBYAQBJ7/GICLDOf67zodnpbcigAi3MlVO+bDtVtSGrvdHeIWwM1bA99GXvjlU00CwAgrQlL8PnY8fp3+nUM1vkPh+pnpgzMSfwOd93cBqjBBJufAp8XE4zuplkAAGkMWoLPCw7X3Swk+hiq7zXH6vir2Ee373AbIEZXKABdFFbDAwBSOGIJTPY4Wu+dsvyRoimjDtZzTBF8fuM2gCIA/Sf0uWEhEgCgLuMxQYlZmOJifs+9svJR9GQJ+zdYAJtu/4tK8HPDnGEAQGJfYgISFwOyPq/Mh+r5UtxdyXtDEXh+5jaAkpnvGU7TNkCzAAC0ui1BySnH6msetYdHPM2j9w0O93G/Ivi8xq2ABEZk5ROSXpoFAKDxmyUo2eZQXTfLyjmeZgRnTwn6+YXEj3p2cisgofB0DvMEpYtmAQDYPIgJSmYdqqdJN/Q+oo6XStLP673yVKK3Td3MbYA676nwAiQzfaWdpgEA1GIWEi3GBJ/jDtV1KqJ+MyXs811eOe6VE1KZ+wqkMRBxX12nWQAAtfRJ/CP3E47U86xE7+zTw0cASC3q6Uk/zQIAiHLJEnxucaCO22TlylxGZ4Ds/BRxj5nH8WtpGgBA2LOYwPOjA/Uz0wreRtTNpFligQ2QndsR99ltmgUAELRaokcEq2XMgTperFG3K3Q/kKmtNe61HTQNAKBqSOIfuRd915JNEr2YaknczukJ5OWRsKgPABDjpiX4LPpj6Vr7md+j64GGOFLjnjtC0wAAjHcxgefbgtetJ6Zu++l6oCE6pPJkIXzPfZDK/GsAQIl1Sfyo542C12+8Rr3m+SMINFStTSt+oWkAoNyOWILPoQLXbYuUI2k+0IpO1Lj33tM0AFBu4zEBmlkBv6rAdbsWU7djdD2Q25e/IZoHAMrra8wfiOcFrpfZU/qbuJ00v15d/h//s/6Xj7+9spdboSm6/bY/45U//XvMZGKYzvAcJjvFK6nMuTTTS8zj7+051fdLjfvvKR8FACinbRL/yL3IOTCHY+r1rST9u94rB6Syf/sdP8CZl+gR7nXcDpnq8Nv+Nz/InJHoBThZpzT7Leb4R3Noh/sx17OVjwkAlM9Jyx/DIu/JPBlTrwkHv0Tc8oMcM8plRjIXLX0bLC+4FTLR7n+2/knQ9sHyOuX5zQK6OYmfRtPT5DY57+iXWwBAnR7E/GFYkuKuBm+X+FGmq47149E6g51qucytkAkz2rkglRHmSb88SfhFYHeK8/cojn+nyW0St4HFRz4yAFAubZYAbbrAdRsUt3dsiurLNV5ZK5UtDPf7Aem0MuDp43ZoeP+Yz9wnRV/cTXGeNYrjN3vKyUbL9bDlJuCIfSlHQYpUJunuuu21tO3ZAtfthqVue0rUz08sbbEg5DttFrNT2IylP8wXwtUpzvFUcfxm+x5zPZf4WAAEnwSf5XHJ0ra7Cly315a6dZSon+9a2oJ8p821SeLnZZpyPMXxTSaD95YvG832IeZ6XvGRAAg+CT7L41mL/YHKSodlpGWxZP08abmH2G2m+c5Y+uSvlMc3mQvGpDGLmuoRN7e86LmEARB8Qmm1JUCbcPjz/7lkff3N0h6buB1y+YL01RKQdWZwngGvzIaOfS+H+o5ZPoMDfCQAgk+CT/cNW9p1pMB1O2Gp21SJ+nmrpS3Y5jA/ly19cyKj8wy2wL191VLXi3wcAIJPgk/33bK0a0+B62YbZblfon4+ZWmLG9wKudksjX30XtUWOm53DnU9ZqnrBB8HgOCT4NN972La9GvB6zYljUtlUzSPLW0xyK2Qq7iV6WlXvUcFnx9yqudBcWwqzH+UUhQA2emy3G/3Cl4/Wy7FWyXpZ7OI47sluGnndsjViDQ+H21w6sUfOdVzwFLP71KwdF8EZgSfAJKxPQI7UvD62XaT+aMk/Wyb1zvNrZC79dL4NFiHAsfrzame+xV/538i+KQQfALuGrfcbxsLXLc2xe+TEyXp5zuWdjjDrdAS4h69z0v6EcHq/f4mxzruVdyX+wk+KQSfgLviUu98KHjdVit+nxwrST9/sbTDNm6FlnBaGrf1absfwP7nnycvXYr7cpjgk0LwCbhpu+VeGy14/dYpfp8cLUE/77C0wVduhZbRbemrKymOXZ1iY+b3rs2xjpo95ws13YfAjOATQHajLMMFr98egs//u2hpgzFuhZYSt/3kyxTHre5idjvn+mmCz+N8DADATQ8lfsXpuoLXT5NmrAzB50tp/CpqZGfUcl/WM2oZfMqRd95ezXSYE3wMAMA9ZuHCUswv/xkH6qhZ2OB68GmbeuDClwzXDEn2TySqC40et0D9OhT35WU+BgDgHtuooAspiHoIPuWwpf6vuBVaTrvE52RN+tg8OI+0rwXqt0oY+QSAUrpi+eU/4EAdNXPLXF/tbkulxQhTa3oS02dJ0yTdk/TzRZt9XzLnEwAc9ELc3+2mXco9wmKmVsxL41L3oHEuWPptjfI4PS34hdK51e4AAN0v/7jHek8cqut3yx+5mw73s23O64IUbBvDErFlatAGklPSetMrNCnQhvkIAIBbbFstXnSorl8tdb3tcD9fs9R9gluhZZkvBYsp79Hdgdf3FyiwLtwORwBW0qSbcaVM0t0qo1KeR7EPLXW963A/v7XU/RduhZY2lfKLw4z/2hctVq9+cWxvdwAEn7B7L+V5FDtm+czcd7SPNyrul03cCi3trNS/K1Uwy8GuFqvXgNjTfzEdBCD4JPgsUVAy5Vh9T1rq+5ej/Txiqfd7boWWt9PSh7WSzZs8mp9a+H4+KGz3ChB8EnyWynFLG55yrL4HLPX9x9F+fiDlXWjlCtu8z1qLjqrbqZoRxJ4WrNcxfo8DBJ8En+Viy/vY61h9bVv5LTrYxybF1JKl3kPcCoUQN+/zTMTrzZONBWntxXSXxP0NLgCCT4JPBMzGtN+so3X+2/K56XCsvvst9XUlj2sZnI/px/GI11cTypv8rl0tWifbPOyDdDtA8Enw6Y7tlvYbVxxjVQHrfdtS772O9fMflvo+5lYojLhcrR9Crw2mMDrfwnWyTQnpotsBwB2nJX3qHTNX8KlX1heo3ra8pocc6+dXlvqetbzfzJMl1U1rsO3zXh21N/NDq6m1Pkprj+Z/TBBQAwAK7i9Jl1uvmiLldcHqbUZr4+ZAXnWoj1eJfVen7THvN5+BfwkCWkrcVrj9EV8sB1u4Lm2Wz+ctuhsA3GFbhPLJ8v4NUkmB0qoraG3iks27NF3DlkPxS8x7zbar1fmxhzO+LpP6adorc/7ncM7//9+kmFM5mulmTH/+5t+bc/7/P2rxuvxk+Xz2090A4A7b3N8xy/un/dddKGj949K7fHOon20riUdj3lsdGc9y200zPeOl2NNd9XGL1hSXF/NP+bGAZ0laf7pE3BQYE0CTXB4AHHLFEgAciXlvdcXtswLXf7XEj/xudKSfJ6S+FEvVLVfN6HZnhtczLbrFgqZvGPWKtsUSuFf/+1LBfw+N0tUA4JYnUl9+z2qSdpOGqejbMd4R9xcdfbT08+qI9wRXx+/L8Fp2SLJsFbMOfQnI2oKl7cwc3SJMX4ib/rKLbgYAt8xb/nhFPe7aFXjffgfaoDem/ncd6edFSz8HmT4fDfzsSsbXYttNi9GvbIK2osyVjNux6TVdDADusa2ADgefJtisLmI47VA71Fo5/KUk/Vwd4TU5IWcC/z7dgGux7S9f6/E7C5BWilt0dK8gddgdU4fjdDEAuMf22O6iH4Bu9sqNwL9fc6wdBqW+FERFMVdHwGdGndY24FoOSX2bRQxwu65wuEZbZT1Ht5FqLYb7LCw0AgAnvagjCLjmaFu8qVHfKw7U7UHCPn4njdswwARF83V87o5xu65Qa8vUww7cdyfpXgBw09kEf/zNvKwRh9tiSGqPwBTd0QT9/Ewav1OVCY6+S7Lg8wy36wrrItrpQYGuf1uNvjYL5Bj1BABHme32NKOfZu5fdwnao1buSRce+dp2sjJTMC408Y++2ZTgtlRGWRcVn0Hm/620RlZmBthQoOu/XqOvh+laAHA/AD0nlb2/F/xAwMwRfCyVR87bStQW22v8MXziSP3MzjfPQ/1sglKzeKyV5giaAHg81AcHuVVXOFDgNjLziaOmXzymWwEAZTNaIwDdSdM0VXiqwFaaZIXgIsA/C3btFyPuMROMbqFbAQBlY0YAv0b8YXxK0zTVVXFr3m3W1smPkcNP/v8XxXqJHvX8lW4FAJRVrdRLgzRN0zwPtPvvNMcK96S4uwBFPV14SJcCAMou6g+kWYW7hqZpuODcW7MqfjNNsswxWZ6Lt0iiksqbkdtOuhUAUHZmv/OoHIQ3aZqGexJo7+s0xzIm60T1kXXRFsKt8b/AhbMsbKNbAQCoMIsfvkUEoPtomoY5Lct36llHkywL3t4H2mZDwa7/nrBzVctJkgS43mL2x62m1zAf3EdSSWdxSypJf3cIiV0BIKjP/90Z3r5wA02TuQGC/FgT8mMqQl/Brv3XiJjkBF2aPzMPYlIqcx+S7vyQdYBqJv6anUzW0y0AELkfuUnO307TZMZsFbkQaN9zNMkyZ6S4W0/ujYhr2LGqBZlfaCZ5rMnhpdn5oZGBqBkm76ZLAJTcSMTvyHGaJRPHQsEJ8zxXBubVtrlbsGs3O1nNhu6b03Rp6zOr/L4kDBrf+jdzV+hYZgK9GWE1j9jveOWfBMc0gTCrPAGU2S8Rvxuv0Cx1a5PlidJNuUyzLPNTIHh7JsUabY+KX3jUXiCnEwSJ5sO5KsGxh/xgVXPs9/6NAABlZb688wgxPbNj0UygDef8tsUPZl7xJ799PkixpsJtkuUDXGZKBXlyC2YwQfBZT8oC8+3zD+XxzUT7HroEQImZOWzhR4mnaJZETsnyBOMbHa+veXJ4wStTUlnfYfJzxuW2NIHm34G/u0XKdWoCz8+B/jWjn7185ItnWBkYfkx5nkvK85AQFkDZmZG7d6HfjWdpFjUz6HHfD+Rd1xkIJMODObtqBG/Vz5b5krO9QHXtkeWP2p8Ki5cL67gyKLyVwbmmlee6R7cAKDkzmjUW+t14jWZBSNyTRfM42owCd/jlV/kxqj4nxdo6s0+WPxG4RNcX25gyIBzK6Nu8NtUTj98BoJKKKfhHd9wPJADjqyTPNmM+T7sLVEeTq7yaD/eTFC8PKSK8Fl1apKx+2U0pb47bdA0A/N8GP+isjlixOBNVSVMmmmC1SHMkzRSK6rQC8wSWzDgOMAGlZiRyOsNzHknwzQwA8IOZw8iWgQjSZpQx5Y1U5nwWjdmNajdd7Q7tSvcsU31slMaurgcAoCzOiH4tBaOGaAnXJZ/5l9rHBMN0EQAANZnH0n/F/B39zN9StJo3igDwSwPOq91V6ThdBACAlVnJbjaCWfDLU//fWJyGltKlDAAbsderNuUSO3sAAAA4QpvfsxHD9drgk31aAQAAHDGuCP7MSvhVDTi3Jr2TKezFCwAA4AAzQXleEfw9bdD555TB5wG6CgAAoPj2KIO/cw04d7voUy2toqsAAACK75Iy+GvELgh9ynPP0E0AAABueKkI/r416NznlcHnBboJAACg+NYpg7+xBp1fu9hoM10FAABQfIeUwd+hBpy7V3nuCboJAADADdoUS+sacO5HyuDzZ7oJAADADV8Vwd/zBpxXO+J6ky4CAABwg/ax96WMz9vtlX8V5/3glTV0EwAAgBu0K813ZXjOn7zyj+KcC17ZThcBAAC444kiCJzN8Hz7/eNp5piymxEAAIBDVvtBni0QHM/gXOu9Miq6UdYFAk8AAAD3DCuDwSMpzmEem1/3A0rNuT4Jj9oBAACcpB2JPCWVkUgzetkWcRyzN7sZRd3rlSH/9X/6geR/CYq5nrV0CwAAgJs0i36aUZ5KY/aMBwAAQIvozjngXPTKHYJOAACAcjiVQ8BpHsPf9cpBqTyqBwAAQEn8pQwYzTzOE14Z88qUVJK+z0ll5HJJlo9kmkVFJnH8M69M+u85KZV5oJ00OQAAQDm1hwLHWmWGpgIAAEBag6Ib9bxKUwEAACCtG8rgcx9NBQAAgLTeiW6XoTaaCgAAAGlsFN2o5yRNBQAAgLR+UQafIzQVAAAA0ppQBp9baSoAAACkYeZwLigCzw80FQAAANLaK7pRz1s0FQAAANK6qgw+h2gqAAAApDWjCDy/e6WDpgIAAEAaG0Q36vmEpgIAAEBah5XB51maCgAAAGmNK4PPXpoKAAAAac0pAs9vNBMAAADS2im6Uc97NBUAAADSuqgMPg/TVAAAAEjrmTL47KSpAAAAkMZaqeTutAWeMzQVAAAA0jokulHPqzQVAAAA0rqrDD77aSoAAACk9VUReC55pY2mAgAAQBq7RTfq+YimAgAAQFrXlcHnKE0FAACANNZ4ZV4ZfN6kuQAAAJDG78rA05T7NBcAAADqdTxB4FktgzQbAAAAtNq9MuCVh3UEntXywCtDXumgOQEAABBl3CuvRbeLkbaYY733yqRUVswDAAAA//dfg8tRmhgAAKC5/gforui9khU+LwAAAS90RVh0TWF0aE1MADxtYXRoIHhtbG5zPSJodHRwOi8vd3d3LnczLm9yZy8xOTk4L01hdGgvTWF0aE1MIj48bXN0eWxlIG1hdGhzaXplPSIxNnB4Ij48bWZyYWM+PG1pPk08L21pPjxtaT5QPC9taT48L21mcmFjPjxtbz4mI3hBMDs8L21vPjxtbz4mI3hBMDs8L21vPjxtbz49PC9tbz48bW8+JiN4QTA7PC9tbz48bW8+JiN4QTA7PC9tbz48bWk+bDwvbWk+PG1vPiYjeEEwOzwvbW8+PG1mZW5jZWQ+PG1yb3c+PG1pPmk8L21pPjxtbz4sPC9tbz48bW8+JiN4QTA7PC9tbz48bWk+eTwvbWk+PC9tcm93PjwvbWZlbmNlZD48L21zdHlsZT48L21hdGg+JEdvywAAAABJRU5ErkJggg==\&quot;,\&quot;slideId\&quot;:271,\&quot;accessibleText\&quot;:\&quot;M over P space space equals space space l space open parentheses i comma space y close parentheses\&quot;,\&quot;imageHeight\&quot;:22.486486486486488},{\&quot;mathml\&quot;:\&quot;&lt;math style=\\\&quot;font-family:stix;font-size:16px;\\\&quot; xmlns=\\\&quot;http://www.w3.org/1998/Math/MathML\\\&quot;&gt;&lt;mstyle mathsize=\\\&quot;16px\\\&quot;&gt;&lt;mfrac&gt;&lt;mi&gt;B&lt;/mi&gt;&lt;mi&gt;P&lt;/mi&gt;&lt;/mfrac&gt;&lt;mo&gt;&amp;#xA0;&lt;/mo&gt;&lt;mo&gt;&amp;#xA0;&lt;/mo&gt;&lt;mo&gt;=&lt;/mo&gt;&lt;mo&gt;&amp;#xA0;&lt;/mo&gt;&lt;mo&gt;&amp;#xA0;&lt;/mo&gt;&lt;mi&gt;s&lt;/mi&gt;&lt;mo&gt;&amp;#xA0;&lt;/mo&gt;&lt;mo&gt;+&lt;/mo&gt;&lt;mo&gt;&amp;#xA0;&lt;/mo&gt;&lt;mo&gt;.&lt;/mo&gt;&lt;mo&gt;.&lt;/mo&gt;&lt;mo&gt;.&lt;/mo&gt;&lt;mo&gt;&amp;#xA0;&lt;/mo&gt;&lt;mo&gt;=&lt;/mo&gt;&lt;mo&gt;&amp;#xA0;&lt;/mo&gt;&lt;munderover&gt;&lt;mo&gt;&amp;#x2211;&lt;/mo&gt;&lt;mi&gt;j&lt;/mi&gt;&lt;mrow/&gt;&lt;/munderover&gt;&lt;mo&gt;&amp;#xA0;&lt;/mo&gt;&lt;mi&gt;S&lt;/mi&gt;&lt;mi&gt;u&lt;/mi&gt;&lt;mi&gt;p&lt;/mi&gt;&lt;mi&gt;e&lt;/mi&gt;&lt;mi&gt;r&lt;/mi&gt;&lt;mi&gt;a&lt;/mi&gt;&lt;mi&gt;v&lt;/mi&gt;&lt;mi&gt;i&lt;/mi&gt;&lt;mi&gt;t&lt;/mi&gt;&lt;mi&gt;s&lt;/mi&gt;&lt;/mstyle&gt;&lt;/math&gt;\&quot;,\&quot;base64Image\&quot;:\&quot;iVBORw0KGgoAAAANSUhEUgAABXAAAAD1CAYAAAD5yt1iAAAACXBIWXMAAA7EAAAOxAGVKw4bAAAABGJhU0UAAACII0eZjAAAOEdJREFUeNrt3Q/oVFXeOP6DiEiIFCUVbbSEhERE0EYrrbRBhISIyBOutFLhQ0hISAi1tKIhsdE3+kkbPYSESITQio+44QYSEhIRG6640YaLiIiICBUmJibs757v3M/X6ePMvefO3Dt/PvN6weF5aD/ec+d97syc+55z3yeE0fefAbQrWbuUtQtZO5e1A1nblbW3srY6a/cGAAAAAACu8UHW9mXteGglWv8zpBaTuzGpuzJrswwLAAAAAMC17s7ahqydCMNL5p7J2qaszTUcAAAAAADXmpe1r0K1xOvBrD2ctTnTjhVX1M7P2uNZW5+1j0Laat9TWXvMUAAAAAAAXGtdSE/eHgvVVszeHFo1cFOO/bKhAAAAAAD4uRUhPYG7vsc+Hs3a+YTjbzUcAAAAAABXxQ3FUhO4t/XRz9LEPlYZEgAAAACAlqdCWmL1SA19vZfQz7ms3WBYAAAAAADSkqqxvV5DXwsT+9psWAAAAAAAQjgY0pKqj9bU35cJfZ0xLAAAAADApJuVtcuhPKF6Mf/bOmwPaQnjxYYHAAAAAJhkS0JaMnVPjX2uSexzg+EBAAAAACbZKyEtmbquxj5XJva50/AAAAAAAJPsi5CWTL29xj5XJPa51/AAAAAAAJNqfkhLpB6rud/UBO5HhggAAAAAmFSrQloidVvN/a4OErgAAAAAAIVijdmUROrSmvvdlNjvbkMEAAAAAEyqM6E8iXo5a7Nq7vfDkJbAfdMQAQAAAACT6L6QlkTd10Df5xL7XmGYAAAAAIBJtDGkJVGfq7nfRxL7vZi1OYYJAAAAAJhEn4S0ROqimvvdl9jvG4YIAAAAAJhEs7N2JZQnUY/X3O9DIS15+33WFhgmAABmuLhYYos2tu23LmEAoCmxtmxKIvWdGvucl7Vjif0+aYgAAJgQhxLnyNrotS0uXwCgKW+HwW4iFlf8fpzY5+uGBwCACRJX4f4QJEMlcAEA2qSshL0cWonXft2QtQNB8hYAALp5OkiGSuACAOQWJk5G9tfQ18NZO5HQ18WsPWVoAACYYDuChKgELgBA5tnEyciGPvq4P2t7Q3qi+E7DAgDAhIt7RvwrSIpK4AIAE29P4mTk7orHjbW7Nmbty8TjfxJaK3QBAICWe4J6uBK4AMBEmxVatW3LJiKnQ2sFwPQWJ5SPZm1Z1tZk7Y2s7c7at4kTnJjc3RSsuAUAgG62BIlRCVwAYGI9MsDJzJWsfZG1t7P2RNZuFH4AACgVNxI+FCRHJXABgIn06gAnM59lbX2QuAUAgKp+EZRSkMAFACbS4SFMamLJhrij7iLhBwCAZP/d8Dz9QGglIGdC+5/8nuNvWftn1s4FCVwAYAzdnDgJ+TBrc/I2N7Rq38bk62OhVft2VdZeyNrO0NqI7FKFCc57wYpcAABI9X5oLvkYk5y3zODY3RRa+3fEjZb/mrXvggQuADDiVidOQp6peNxZ+cTo48Tjnw2tZDAAAFAsLqb4d2h2Fe7sCYllfJ1LQysp/mOQwAUARtCuxEnI7X30ETcrO5/Yz/OGBAAASv0q1Jdw7NRemsCYxpXHfwr9r8rd4vIEAOr0bcIE5FgN/SzO2sXECc+zhgUAAEptCM3Wcn10QuMaE7l/DRK4AMAIeCBxAvJOTf2tqTDpWWJ4AACgUHz8//PQXAL3VJjZ9XDLrM/aT0ECFwAYopcTJyArauzzk8Q+T4TWhmkAAEB3vwitjcfUw23G70P1JO4WlyUAUJeDCZOPK1mbW2Ofqat+Y9toiAAAoNTvQ7OlFF6a8PhWLVWxxSUJANThutBKzpZNPj5toO8jIf2RLQAAoNz/huYSuHEF6q8mPL67ggQuADBgKxMnH5sb6HtzhcnPw4YKAABKzcvav4N6uE25PmtnggQuADBA28PwNhNbWmGi+IqhAgCAJHGVbC+bbqW2uMp3kuvh/i5I4AIAA3Q8YeJxMWuzGuh7ToVJ4h5DBQAAyTaGZuvhrp/w+B4KErgAwAAsSpyc7W7wHC4nnsMRwwUAAJX8LTSXwP0ua7+c4NiuCBK4AMAArE+cnK1r8BzOJ57Dt4YLAAAqWRhaidamkrh/D5NdSuGfQQIXAGjYvsSJ2aIGz0ECFwAAmvNfodlSCn+a4Ng+HSRwAYAGxV/KU8oXnGr4PC6G9N1uAQCA6naFZpO4yyY0rvOy9kOQwAUAGrI0cTK2s8FzmFVhUrjPkAEAQE+uD60FEU0lcM+Fya2H+36QwAUAGvJm4mRsVYPnkLqJWtOJZAAAmOl+nbWfgnq4dSvazGyLyw4A6MfRxInYDQ2ew6oKE8J1hgwAAPryx9BsKYWtExjTm0L3xPgWlxwA0KtbEydghxs+j/cqTAbvNWwAANC3A6HZJO5vJzCm/wgSuABAzZ5JnHy93uA5xPq35xLP44QhAwCAWtySte9Cs/VwfzFhMd0SJHABgJql7kK7tMFzWF1hErjJkAEAQG2eDs2uwo2rfCepHm63OrhbXGoAQC/iytfzCZOuyw1PulJr8F7I2o2GDQAAarUjNJvE/eMExXJekMAFAGr0UEj/1bwpz1WY+L1syAAAoHYx6fjv0FwCN27stXSC4nkiSOACADXZnDjh2txQ/3eH1qralHP4KrRWDAMAAPX7VWglWpush3vThMTy/SCBCwDU5IvEydbjDfR9a9ZOJfb/bdbuMlwAANCoP4bm6+HOnYA4vhQkcAGAGtxaYaJ1Q8193xk6P1bUre7tEsMFAAADcSg0m8TdMgExXBYkcAGAGmysMMmqc/Xr6qx9H9JX3i42VAAAMDC/yNp3odl6uL+ZgBhK4AIAfYm1ZI9XmGT9oYY+78va/gp9HgmtlboAAMBg/S40uwr3TNZumeEx/O209kuXFQBQRZXVt7FdDL3VwY31rdZk7WCFvi6F1qZpNiwDAIDh2RWar4cLAEAHK7N2ucdJ1sdZezJri8LPE6zx/78ua49mbVXW3sjaJxX7iX/7dtZuN0QAADB014f0TYfVwwUA6FNMsD6WtT0NT8B6abGUw6bQ2lQNAAAYHXGBxk8N3w/8VpgBgEkWSyV8GXpfcdtEi+cSV+fGMgn3GyIAABhpf2z4/iCu8r1JmAGASfVRGGxy9lLevs/a11nbF1q1s14LrdIKMWGrti0AAIyP2Vn7vOH7iL/l/QAAAAAAUNHCrP0Qmk3ibhRmAAAAAIDe/FdoNoH7Y9buE2YAAAAAgN7sCM0mcc8E9XABAAAAAHpyfdZOhGaTuH8J6uECAAAAAPQkljmI5Q6aTOJuEWYAAAAAgN68FJpN4P6UtV8LMwAAAABAbw6FZpO4/w6tkg2Q6rasPRlatZo/ztq3WbuUtSv5/72QtWNZ25O1d7K2Kv83KW4IV8uHbBdqYIQ9kH8GXszbvmCTUAAAgIl0S2htOtZkEvevwkyJOVlbl7XP+7jO4o8RT2VtXpc+4n//uO3vVws7MKJWdPmciz9krRIeAACAyfO70GwCN7anhZkung31/ohwOWsHsvZa1tbk7Y2snZr2d/cKPTCC4pMC5ws+4+KTCIuECQAAYPL8JTSbwP3BDSfT3Jy1T0uum3OhVepgZdYWZm1W27+Pq3bvztoT+d+cq3A9XhJ+YEQ9l/AZ9p4wAQAATJ5Yp/ZEaDaJ+8+gHi4tsY7j2YJrJa4+2xhaSdpUMbn7fGjVzC27Fj8xBMCI2pnwGXZOmAAAACZTTKr9FJpN4v5ZmCdeXDVblGQ9GVqrbXt1e9a+LrkO3zYMwIjalfh9CgAAwIT6U2i+Hu46YZ5YsbbjyVC8quz2GvqJ5RmK6uo+YSiAEfVWwvfoKWECAACYbIdCswnc77J2jzBPpPdLro3VNfa1rKCfhYYCGFGPJXyPviFMAAAAk+2WUG1DqF7a51mbJ9QT5cGSa+LrBvrs9GPERUMBjLjPQ/Hq2xuFCAAAgN+H5kspbBfmibK/5Hp4sYE+V3foZ5+hAEbcgqx92uHz68us3SE8ADD+ZofWxhydmnpvAFSxPTSfxF0mzBPh1oRr4eGG5kWXp/XzuuEAxsTirD2TtbUNfUZ2E/vam7UlhgAAmjEn2HEZgHrMzdo/QvP1cG8S6hlvbcK1MKehvj+Z1s9KwwHQVdxI8vtg01EAaJQELgB1+nXWfgrN18OdLdQz2gcJ10FT3pnWz62GA6CjWVn7rO3z0oajANAQCVwA6rYxNF9KYaswz2hfhOElcNe09fGtoQDo6t22z8uzwgEAzZHABaAJB4N6uPTuQsL4z2qo7+Vtfew2FAAdTf+xdqeQAEBzJHABaMItWTsTmk3g/pC1RUI9I11OGP87G+r70bY+NhsKgGs81+EzeZWwAEBzJHABaMrvQvOrcP8uzDNSSgK3qWTBzcEqb4BuXujymXyj0ABAcyRwAWjSjtB8EvclYZ5xLiaM+96G+p7X1scNhgLg/3mzy+fxYaEBgGZJ4ALQpNlZ+2doPom7VKhnlK8TxvxK1u5qoO/r8uOfNgwA/1f8Meujgs/j14UIAJolgQtA0+4JrXq1TSZwNwrzjLI7cdwPNNT/41l72DAAhMVZO1HyWfyYMAFAsyRwARiEdaG55G1M4s0W4hnl+Qrjv164AGoXy8m8mfAZHGuWzxIugMlxa9bWZu39rH2ZtfNZuxRaj8ddzP9brKMXN6woqkf2Sv5FcrOQJpHABWBQDoT6k7dxVdD1Qjvj3FHhGojJg8Vj8JrijwxxlVpcLR5XGH+ftbk1HXtJ1tZ0aY/U1MdtobUyOR7zjaztytqn+Zx9bcK/fzBrm7O2J2tn2ub58f+ezv/7i1lbOGLjFl/36vw+5OOsfZuf8+X8HuVUPp7xh4QFA5i3x3Ixz2Ttvfwz9fsK//7erL2Tn/PlfBzeCIOp9XxfPr4fZu2bPHZTMTyan9eDHf7d3Vl7Kr8vifeJ+7J2Mv93/ZTOifeKK/PXfyQf0ydqfK9vzs/zcv499VrDcY730ivyGMf35td9vPcX5Mc5l/gZvE+eAGAyLMy/ZK5UmKjHvz2YfzEuD61H3B7Lvxj/k3+gkz4RlMAFYBBuydp3ob7k7Y9Z+42wzlj7K1wLZ7N2+wide0wQxGTnhjzp8FWHue7JmvqKK9/OFMRmW4U5YUz4xKRWTDLvDK3EzJmEefqDBceMO9afqPje3heGm8hdkMfgSMXzjvcgL9c0pg+EVkIqroDck1/jnfr8JOF4N+bXYbfz/ib/m7rdmMfjeIUYxgRvexJub8Hf3lHhfjNe16/mseyWmNxd0+vuVgLmZA2fUwvyz5b2JP6FLvfLN1Q87tbQSoZeCfX+0PqKPAHA+IuPU17u8MEbfxWOv/rdE64+jhF/yVycfwGcKfngPiK0ySRwARikpTXeFD4tnDPafRWvh6aSUEViAimuSN2WJxq+zBMEKee7s6ZzeKykn2UJx9jax/vwbJdjrsjn9L0eNyallg94PO/M2rsd7k/iSuPVbddXnD/HFYHnu5z7uxX7jfc4m8LVlZNVElabS469JHRP/ra3d2qMY4xTTJhdDNcm12JyMyamb2u7z4tJzZgwn0qsfhaulsW52MP93kOhlbD+osL7ceqa69eikj6+yq+fMlOrpePr2JtfF1Vey+cVzvn2xGuk17ZCngBgvG3q8qEav6CuK/m38/IJTrcP5l3Cm0wCF4BB21LDDeH7Qd3bSfBuxevis3yeOChr+7iGV9d0Dh+G4tVoKcmihflrie3Z0FrZdzTxdeyoOE+v2h4fwDjGhOOb4drEaVw5WrSZXVGt5iqbOu3pIz5Fj8mvDunJ4LrqmMbE27cdjr89tJK2RWIicSrpHxPT9xec7+sFx4nXzEd5XPfk//+FxDj0u/L78VBP3e41fb5vtlY459Wh2U1G75YnABhf3b7Y4i+LVWqB7ehynDeEOJkELgCDFhOv/+rjZvBQGGySjuGJ41z18fuPw+CS+7Pzc4zt1nyO+2biedZR8mF+6LxKrX3laD9eCNVW192Wz+fbk4I787+ZWr0ak4SL8mOfSTj+t3lsmxLrnnZafbg74XPm5lBcCiBVXD24ND9e7POu0Kr7eiz0nnTtJQG4qI84xjH6JHReMbmkwnEebhv3uhLkU9fdcwkx6LcO7l0h7YemlPOdl7/HH8ivjzimqbXkH67xPVJUC3dbze9HeQIYoEdDs7/ejFLbY7h7Er+MutVBeqbiseZMmyROtVXCXCmGErjgO9l3MoMWEwU/9jDWsYbuQuGbKLGUwsWK18neIZ/zhpLzq6v+7brQ3+P1Kb4JxQnEOW2Jq9Ph54/klyVeY93NrxLG890Gxigmxj6oYQ7c7ZzP13COt4biBP3+Lv9uWY/fpQ/0eJ4xmdopCX4o9Lax21Tt4XOh/tXCL5bEoI4E3+clfVzs8/gHE44/q6b3yb2h/xIt8gTgZtHN4pgqmlD0UresU92vpcJc6ctNAhd8J/tOZhj+2sNYLxO2ibSqh2tlmI/K3hAGU//2s9D8KrwvQnkCMdYCnlpNG1dcPlTh+PHx6rLH/C+HahsylYnJ5m9qmv8WnXMdPi3o4w8d/j4mYdt/8IjJvrhKsqzGaWq5jem6rZKNK0Xn9via3ys514/6iOesUFybeX8NYxav6fOheLO7fuwY4Gff8yXXTJ1PO8gTgJtFN4sjpugLp1fTa3TNFeZkErjgO9l3MsPwdA/j/Edhm2gv93DNvDekc30oNF//tmyzpDpW4cV/X7QCND6SHhOrU6vmYrK3lxWX+xLG8smaxiY+zv9tqGfl9m2huVWWU4oemV887W/jit2pRPrlaTFbXBLfXsptvFFwrH7ux8pWyW7oM6avDmDcYm3ibnV3T/d57LKayc/W+FlW1NdBeQJws+hmcWY7UhDTXieZG0N9v2hOGglc8J3sO5lBiyUQvqs4xvFG0aZlvBXGI4n7bGi+/u1rJX3sq6GP+0v6uDNcrXvaT23qpxLG8f0aXk9cfdetHMdXPZx/0crwwzVdS92SzdMT9PH/b390f0WHY71TcL5LKp7X212OE1c297taenPJtXBvn8d/aADvzygmzTutxN3d53HPDej8Z4Xi8jWba/7clCcAN4tuFkdM0ZfAQz0es30FwhdCXIkELvhO9p3MIF2ftX9XHN+44dlNQkfu/R4+I94d8Dl+EJqtfxuTGWWPxG+ooZ+iRPTX4WqiLSY/5/fRz4MJY/hln68lJm+7rSaOiZ27ejjm7oLzfauG+M8O6XWe21fDbuxyvLj6cHpJhrhKtOrq5m4rb78PraR+v4oSzedqev9cCmkb8zXxHnqxj+OVbZJ2rMZzXxIGt1GaPAG4WXSzOIKKYvp6H8f9Pgy/3tk4ksAF38m+kxmkXRXH9qes/VrYmOaDHj4nBrn7+MnQbP3bFQmv956G369Tqz3jHPyOPvuZm/B6LvRx/MUlyaGNPRwzlk8oqt27pIb4F32Pv9Dl71JWd8Zao2uz9kSoXlu0aIO+uhKfO0Pz9V2LSlNsrfGzYFaH49/Xx/HKNkh8q8ZzLypbU+dGafIE4GbRzeKIKpo8xV9Ue330aqo+z6tCXIkELvhO9p3MoKzvYWzXCRtd7Ovheto0gPO6NTRf//aTkj7O1fRavk2I6eqa+irrp9fHn+8IxY+cH+nxuG81cMzpNhX08UD+N7FcwelwdQO5Gxu8th8vOJ8dNfazt6CfNTX18XZBH7trfC3TE7jHGn7vL6/x3D8Z8LxrLPME/9FGqgH1Oljynuv1F89t+b9fJcSVSOACMAjxB4UfK87D3xc2CsRVm5/1cH+3tuHzWhWarU95Z8JrrGOl2b0J/ewfYB7kcg/HvC60yjsUHff+Ho4bVzcXrb59tKaYdEugtW+09W7bf1/a4HUda5ef73I+ceO0G2rs60RBbG+rqY/VBX2crfG1TK8jvanPz7wrJe+RumrFzw7FGxhuaOAaG8s8gaSpBC7MZGUbLlwJvRWmfzifrN4rxJVI4ALQtFi/9lTFOfg/Qu+rbZgcC7J2vId7vEcbPKeindTrqH/7esLrq2OV4gsJ/SwaYB7kUs1jEdsHPc6dj4bmN82bHbon66ZWiLZvxrWzwWs6riI9EppfFVv2ugdZ33VuTf20v49iQvTmPo61suScD9QYn6Wh+RItMyJPIGkqgQszWcomBcfctA2MBC4ATTtQcf79Q9Z+IWwkio/In614jcXSAHc2dD5N1r+NK0rPJ7y+Onah3x8GV7pmduKYVfFEQjJoYQ/nWlSfNW60Vlfib3lBP+vzvznaFpsmSycUJdY+r7mvh8NgNiOcU3J9PF5TP+1PCfSb3H+v5Jw3DmjMzzV0nY1lnkDSVAIXZrpvEt57uyc8RpNUu3K7twTAjPVSD98Ly4SNiuJjyucrXmdH8iROnRaGZuvFbkh4XcdreB1xxeXlkn4eqTFuNya8roMVjhcf5z8T6i8z8UpJYunmGmOyraCvuJJwbRhMrfD7SuL4YM39PV/Q18qa+yr6zKhjVfGiUO+K9bJrus4Vpl+EZku0zJg8gaSpBC7MdKmbmGye4BhJ4AIw7uKO5D9V/E7YImz0MXe6XPF6e6vmc1gbmlsZG5OqJwY0ryqbh56sOW6PJbyuKkmjtxKOV7X27asFx4p1dm+uOSbdEllxtW1csTxVluZIw++rotIJHzXQ356C/m6oua+PGn4fvR3qS3o+UHI911m3N65wLaq1+5Q8wVWSphK4MNPF1Q6nE9+DayY0RhK4AIyzuNLou4rfB38L9W3AwmRaFarPQxbX2P+u0FzSc23i66ljleKrJX28OoRxe7HCZ8+VkmNVeew/lkR4v+BYe0P9j3TfFooT2e0rsR9p8P30XKh/A7gi8UeKS6H7ivm6fRCaKxGyoO219Fquo93mkrGoswZyWa3d2xu85uQJAEbQusQP5viF99gExkcCF4BxNTdPkFT5LoiPhqp7Sx02hOqlFOrybUMJlpjYOpk4b55fw+soe//eXfOYbQ31lVbZk3CstYnHignKr7oc40K4Wou2bkXJ+ngPNbUSe2+D76PrQvEj+wcb6LNoJfa2Bvoruu6+7vPY7T+CvFnDuX5Rck2vqjEub4dmS7TIEwCMoaOJH86xPtE9ExYbCVwAxtX7Fb8Hfsq/96Au71S8Bp+soc+yWqH91L/dmPg6DtfwOsoenz7awHjtDuWJmpTV+YsSYhTLbJRtNBZr8m4riENMnN7R4PVbFI9X2mKyqMFzKLvmmvjM3l7Q3/IG+ltd0N+lPo57a9Yuhqs/Tvb7o8oNCe+POstLfDMC923yBAAj5v4KE+u46mDBBMVGAheAcfTfPXwP/FHYqFlcsfpphWvw8xr6fD4089hxTCZOrez9vqSP12t4HWWPT29qYLzKXlfqas+UxP37Bf/+zqy9Ea4m3zpdJ0sGcO1e6NL/udBK0jc9f47J8rOheMO2Jvrsdh3EBOWcBvpcVnKt9NpneyK6jsf8V5ec55c1xuTm0HyJFnkCgDH1WoUP54MTFBcJXADGTVwN9mPF74D/L6h7SzNiIuJchWux39WMe0Mz9W+nkpIxiXug5DUsrSFu7zQcp06fG2Vj80LCcWKy7WLCsaY/ch1XLj6T32d0+zf7Q/OJ2ylLQnGpmamEZpMrgMvqLW9soM+iJOVnDX5nFb3O+3o45n0N3LvuKjnPrTXGpKgedd0rfeUJAMZMnGylPiIR28tCVnv8u8X6beEBINFNWft3qJa8jTdckrc06YkK1+OGPvop2nypn/q3i9uOETeUOh+KSwPU8X4qenz6mwbG6IWEsbkt4ThPJRzndP63MXEX69fGhHi3Mgmx1mcsV3DHgK/ZVxJex7sNn8NnoTiJd3MDfRatmH+9odc5J9RTd7nd1ArpuIr6zhrOsWhF9lR7uMaYFJVAOjzg94I8AcAIuqtkQjp90qDOzWAmLhK4AKT631B907JbhI0B+CTxmvywjz6WhPrr38Y52tf5vz8UWkmaoj4O1BCrW0v6eLWB8SkrdfFx4nH2JozxqVC8GVx8FD0mUO8f4vX6RWh+tXjZfVlR35800GdZ/ehlDb7eoh9eqm4M1l5Gpa4N7h4piU1cdT6rxngUbVz3+hDeD/IEACPo8Qo3fYeFqzYSuAD066VQvXzOUmGb6LlHTDp8PaD+Hki8Jr/qo49Nof76t6+1JSXuDq3kSdOrz9aU9PFgzWNze8K4pCTvYgLrcsXPoJi4+zSf78a6nvNH4L0xP+G8P274HDaX9P9cA30WrfpM3cCuVycK+l5b4Thxte2FBsbojZLx2F1jX3eF4SXS5QlgCCapbucew127VyrEf5Vw1XYTJYELvpN9J9Or32btp4rjtUXYJtrUatWjA+zzy4Tr8kIfxy9a5dtL/dt7w9VH+1/J/9vhkvNfXEOcimptnm1gXMoS36klGx5OGN+4QVYsk7EiT1TNGsH3xqqE1/HwkN8rt9fcX1nS8LOGX+/+gr7fqXCcQ+HqRnN1lpj4qiQ+z9bY17Oh+RIt8gTgZtHN4gxyMDH+3whVLSRwwXey72R6FUsgnArq3lLN1GZFBwbY54shbUVmL+L1fCXUV/82JhaPtM1354TyneEv1hSnswV97Kh5TOLrPFnyutYkHmtDGH7d2DrsKHkNxxruv2wF8PEG+vywpM83Gn7NH9Zwzb/c9m+W13hutyVc17cPKBafjMD7Q54A3Cy6WRwxsfbWt4ljsES4+iaBC76TfSfTa9LqYMVxio+qqnvLm6H3lam9WppwfV7u8dhlj/dWrX/bngx6KP9vq0Pzj1HfW9LHyprH5MmS/qqs0N6VML4rx+C9cabkNfyh4f5XlvT/fs393Zcwbssbfs3vhf7qYseyIlM/4Gyr+dzWhcEm9ItqzW6SJwA3i24W6eSpxDF4Q6j6JoELvpN9J9OL/1NxjH7Mb9ZhT7j6SPugXBeaK6HwaqhvhVzcnGpqU6W32v57WYJyXQ0xej4U1yGtu0Zs2aPhj1Q41qcJ47toxN8XZQn0OAa3NXwOW0vOYW3N/R1OeM3XNfyai96/+0r+7YJwdRV53Hyu7qdLyjbmq/NeraxW+OIReZ/IE4CbRTeLNXown2T2u8nB5wljcEi4+yaBC76TfSdTVawhWbXu7dPCRu5YW3JmkHVIU1aI9+JQqKf+bYzF4bZzaU9cla3MrCM5WZQsqrsOadlmaR9UPN73CeM76qVbXig5/0GUHNkTBrf55NQPBmcLxm8QdbKLEoJlm5F90vYabq35vOL1WrYx34oBXX8Xa/qslicAN4tuFkfMVPHzfnfCXRyaWynBVRK44DvZdzJVLMzadxXHZ4ewkYtJgPZ6sfcOsO8mPkfmhPrq37avfmx//Ldsk6fTNY1LUbJoa43jMDcU186OybAbKx7zUsL4jrqPS87/qQGcw5GSc7ihxu+Rqcf1nwvDrVv8ROht475t4eoPUY80cF5lZV/q3lTsowHMseQJwM2im8URsz2k1wwq80Uof6yG/kjggu9k38lUSbz8veLY/Ctr1wsduenJyGcG1O+shGv1lR6OuzzUU/92Sej+6O8zofkfSB4u6eOxGsfi1Qb6uhLGO4Fbttrycv7527QLJTGsYxVmvPeYShTHHziKEqhPDOA1Lyvov1uZl2fb/ub5hs7rzZKx+KTmz8ei62+9PAHAzDT16M2pGo61PjSzWzA/n0RJ4AKQomyHdHVvKbNi2jWya0D93plwvT7aw3HfCP3Xv10Qrq5I/Sqfm7X7IPS+OVfsP5asWFVyDq+E4uRhXaUu4udBUbK115W+474Ct+yHgEH9SHlpADGc+h6J1+W80Fpl262/spq/82o4n8cq3mu2J3ybfLrky5KxeLHk38fNFRcm9vVISV93F/zbWBt7f0j74UWeAGDEHA69bdrQyT0lH8xnhLtvErgApFgRqq+MXiFsTPNCh5vsQawsXFlyrcadzXtJUtZR//ZAWyzu6fC/nwzFq8y6PdYeX89UrciVJedQtAlYXbUk4zh/U9DP/j6OnVID9+aGrq1Y7mF5n8d4q+TcnxzQ+7PpJPgLbdf6VPmUo6F6+YIobqgWy4fc1ec53VXhNcdE58W290VTdZXnhvJV5UU/ji7M3xPHE/sr+gGnbBymamffL08AMH7af7l9ts9jlT3u5pHZ/kngjo/b8jE5mb/PzoXWqoU7ndvYnhuMi3ij9EOolrzdImx0sLPDtfLcAPp9O9S/Y3lM3vRb//a1tr9f1+F/v7HkvD8vOPY7+d/sTpgLXgnN7+a+vaCPmNjpZzXlRwmfSSsbuK7iysQT+fEf7uM4RYntQZVPiC6WxPDGPo69qsM94nUFfRU9Zj/1g0w83/v7fM3XlbzmqRXxse7qVN3eE33Gosyy0HtyMr6Pvg7VSrgU/YBTtKHgH/K/eVWeAGD8TE8G7q/hmP08OkL1MZPAHU0PhdbqoE7jFCeTjzq3sTs3GBfxZvBfoVry9mAY/R3fGY6DofNK1VkN9jkrT3gUrWK9o4fjlm0yVJY8aa9t2y1ZVbby/fWSY8fVc2UrT8v6qCPxWVTHNyYvF/R5/DcSPpfeq/m6Wh6uJvT6+cy7reS89w7w/Xmq5FyW9RGrqRqr70z779362ljwvrtc47U5u+Q1x+/AB8PVVd7xPdX0IoBXSs5pe8G/3R/Sfrhpf/1FP+B0W/39eP6/fx2uLfsiTwAwBh7qMCHu5/GIOSUfzHcJed8kcEffraF7ErI9GXmncxubc4Nx8pdQLXkbE2W3CBtddKuxuanBPp8quWbf7PG4L5cctygp/Hjb38W6t91Wn24O1RNqcUO0Kgmut/p4HSkeCd03SIrJ2zpKGzyS8Nl0OZ8b1KF9I7a4enh+H8daW3LeTw3w/bmn5Fze6uGY7cn7uPHWrC5xnN4e73CsuMr5YgOfGUWveU3bfDLOGx8YwDjsDr2VJ5pa5R6TzKkrhMt+iOpUh/iePBbxXv9eeQKA8dTpF/ytfRyvaDJ2QLhrIYE7+soe+6zyqKZzG41zg3GxIVSve7tU2OhifijecObeBvqMj0cXrSo8FXpPvn0YeqsX2r4aMZb1ubOPPqafe3ykfyrZlLrB0lehuY2AYrKrW33az0K9j6GfTPh86nfTvJjMaq97HOu39rt6uChZV1TjuAllP0pcCOkJ97iyc1soTnQXJYyn/6gRf5g439Dc7XIoTvxPvRceG9A4nCgZh+s6/Js3Q28bMm4q6Of7Dn8ffwQ5nf/vL8gTAIyv9V2+6Hv9tfvN0FvhdtJJ4I6+04lJk4vObWzODcbBr7P2Y6iWvF0nbD/zq1DfI8gzweMl18+pUN8KySk7Q3FyrJ+6pcdLXk+nxF57giwmhJaU9HEkpCeJ46q4s/l/PxbSasrenDAmvSoqY7QzpD12XUXqD04v93j8+PnWnoz+IvSfvJ2V3yt1O9dPB/wevS8hfp8mXFtx7Nt/GOhWJqPox5X2lborw9WVt3EVb90lei4lvO7lAxyHSxXe9zFO7fWlX63YV1H96IPT/vbWcLVe80fyBADjbUeoXoS+mxsLJn2vCHVtJHBH3+UKyZM5zm0szg1G3S2hvBbi9LZD2K7xUoc43TTB8ViTcB3FxOPtNfW3taSvZxr+nnk//36JCZaY/PkyVE8IlSVy4g8CMZnVnlyMSZHU1cyrSo5/tMfYPNnl3ON/W9vQ9TUrP9/Up29SV//GlX6Hp/37faG/TdemLCk5zxeG8D49nBC/uEI0JuTay2vckb/HD0372/gjxIIeru84Rium3V8erinu050Po1PGIrpScj6r2q6f9vHqZeVp0cZ1cXzuyt9bT4SrtcTjj1dVV4bLEwCMmKLHYKoWEu/2a6AdJeslgTv6yuq4tq8kmuXcxuLcYNT9LVRL3sZNzq4Xtmv8dVqcfpzweLybeD3FsgL9bE4UEzw7S/p4robXczlULzEy9Uh26uu70sPxV1R4DR8kfEdWWWUaH5F/r8uxYgJ7UcPX2MIK3/8x0R1rui4LP08KxrnxI/m9y9EO8ahzc6SyzaqGUaf/0R6v604trpYtSvRVOdbXof8Vz92cD6O1Gdb5HmJ9JFQvB7Ogh37O9XhdyhMAjJhjJR/4ryUkSuIvah93+ffvCHHtJHBH347ECdUB5zY25wajbGuodjMXk5IeV+zsh2mx+nzC47Gn4rUVb9Lvr3D8OMeMKwCL6kfGxMgTNb2er3tIfsRVslXqUx4PzZYxOZNwzLjatOyR9TiffL7L8c6EwZZXeTCkJ3GrtLjSse46zV+E4oTcsGyvIV6vJfRzKfFYddQaLnK+j9fQhL0VY/1Nj/F5sGI/8X3V6yZu8gQAI6b9S/hSPkm91OELJj5yc9e0SV/89TsWuu9UB+p0jZNtrp1wS+COtria5GIoXyFzn3Mbm3ODURW/i3+qeEP3tLB19OsOsfrzhMekalmO9sTZ5tCqodv+2Hu82Y+Pba/I55Bltc8P5d8Ndan6Y8eRHvp/rcLxq5YmWFTx3ONj2/PbYh9X4cWVxHHFbacEWKzHG+vNzhvCtRaviy9CPYnbmHhq4hH6+SX9vjrE92pM2O/vMV6x9u3ixH5SxijW3G16I7dO1+8wE4JrKsQ7fq4t6GOcLyb2EzcJvFueAGBmmNf2Qboh/PwXtLhj6zP5F3CVCUBcdbAxdN5pk3pI4I6HpaH7JhcXQ3+Pmjo3IPpl1r6r+D39P8LWVaf6t/89wfGYFX6e2FvXlnSI/1tcaRtXcMZHrnspG1A2n1zT0Nz3SEL/Z/P57KyG+ogrjnvZjG19KF8RV3XuHscurpBbHUajPFFMvH4TeitzEVdBLm/wdZTVH148AvHbFNJLhXyV3+9VidfzJdfS1gFdR9MTuO+NQOzLEugX8/HpNz7rE8Y2xuOGPj8r5QkARkh8HCz+ivZ6yd/FR4/irpFf5ImVS3m7kE9Qd4VWwX6r4gZDAnd8xJUu7+Y3gpfy/xsfcVvo3Mb23GBUxFU4ByvePB0M9e8EPpP8vUPMHp3geEw9qvt9KK+fODdc3bzoROi9zmwswdD0zvFz8yTCZ23z2phYicmsuInZqhreJ7GPmKg5mh879hHLEuwO1RNm7XaXxHAqYRNXw8UalXvy79CLba/zZP7f3witH0Xnjuj190Aew3iup9pew9RKwKP5/xYThst8tv3Mzfn4x5JT59vG/nQesxjX+/s4fkzoHZv23nkjDLb+b/uPJG+OUOzX558tU9drjP/+/F75xhr7WZZ/Xp5vuy+PK3vjKvA66lbLEwBADSRwAfhzqJYci8mjW4Stq1+EzqUobprgmMTVhDHZs7aHfxtXaD2Rz0viMY53uLn/Jv/fYoJgeT6/obuY9C16dPorIWKCxNXm8ceiVUIBAIwqCVyAyfb7UH1141JhK7ShQ8z+JSyMkCUl7/F3hQgAAEZHTOBe6tK2CQ/AjPbLrJ0L1ZK3W4St1L86xO2AsDBCNpW8z9WIBwAAABiyuKlIp0Sjurf9Wdoldn8WGkZIWc3rG4QIAAAAYLiq1r2Nyd6bhK3UX7vE73dCw4iIP8JcKXivHxUiAAAAgOF6OlRL3v4Y7PqcIu7W/VOXGC4UHkbE8pL3uz0QAMbAmlB9E4Oq7XJo1VY8n7WzWfs4a7uy9k7WVmftgdDaFRMAAKjXr0MrIVtl/v60sCX5a0EMlZ5gVGwL6t8CjL2HsrYnaydD8WMVg0jyfpS1dVlbYFgAAKBvc7N2ouK8fIewJflN6L769l/Cwwg5WvB+jzmA+UIEMF7ir8SPZ+2t0FoxO8xk7geh9UgSAADQm7+E6nVvrxe2JH8PkuCMvhtK3vOHhQhgvN2RtTMVJ3xfZe2prN067VjXhdZK31gu4b2sna5wzJhMnmc4AACgkpcqzuXj3P+Xwpbk/5TEcr0QMSKeKLlWtwkRwPh7ocKE71BoPaKVakVoJXxTjn0s2AQAAABS/Sp0f7y/W1sqbEl+kxDb/xImRsSOkmt1hRABjL+y3Srb2709HD9uXPZm4vHj5md3GxIAACh0S9b+Haolb7cIW5JfJMb2l0LFiCirge1pV4AZYGXihO9En/28kthP3GjtRsMCAAAdxT0tDoVqydvP839HsV+EtA3hzgkVI+Kukmv1qBABzAzPJE763qmhrwOJfX1gWAAAoKM/heqblt0kbKXuyWOVmhCHUfBiybW6U4gAZoadiZOUOurmxF8HryT2p5QCAAD8XJyTV6l7G//218JW6r+z9l2FuO4QMkbENyXX6rNCBDAzHEmYoFzO2pya+tuXOCl619AAAMD/Ezf8PReqrb7dIGyF7gvpTwm2t/VCxwhYl3CtPi9MAOMvJmVTVsQeqLHPJxMnRd8aHgAA+L9i/dp/hGpJxv8Rto7mZu3p/B7np1A9eRvbfcLIkC3L2qWEa/XrYBMzgLG3PHGCsrHGPm+rMDG61xABAEDYHqolGP8ZJG2mxDjEMhJxNfJfs/Zj6C1p297ElkGLNZpj0jauuv2k4vV6OmtvZm1V1h7P2qNByUKAsbItDKce7aXEflcaIgAAJtzToXqCMW7GdXCC26Gs/TtrP4T+k7XT2ymXJEOwq+br2OZmAGPkaMIH+5kG+j2T+KXyjCECAGCCxUf161gxqtXXDrgsGYLFobWCtq72oJACjIdbw/B2WE3dKGCjYQIAYEJdH1oraSVNR6v92aUJAAzKM2F4ZQxSE7hrDRMAABPqf4Nk6Si29S5NAGBQUmroXAmtXVrrdiRxcrTaMAEAMIFeChKlo9oWuTwBgEGYlbULCZOTTxvq/3zi5OhxQwUAwIT5TVD3dlRbHJfZLlEAYBCWJE5Q/tBA37MrTJDmGioAACbIvKydChKlo9r+5RIFAAbllcQJyv0N9P1wYt+HDRMAABMmpcyZNrz2F5coADAoXyRMTs411PfLiZOjTYYJAIAJou7t6LetLlMAYBBuSJyc7Gyo/9QNzO4wVAAATAh1b8ej/d6lCgAMwqrEycmqBvq+P7Hv3YYJAIAJcUtQ93Zc2iKXKwAwCCl1ta6E1krdun2cODG6xzABADAB4ga/h4LE6Di0cy5XAGBQziZMTj5roN/Ulb9vGyIAACbEn4LE6Li0z12uAMAgpJYweKXmfuOjRt8n9Hs8a/MMEwAAE2BF1n4KEqPj0na4ZAGAQXg5cXKyuMY+F2btdEKfF7N2nyECAGACxDnyuSApOk7tJZctADAIBxMmJt/W2N/S/HgpNXcfNzwAAEyAWPf2H0FCdNzaCpcuANC060IrUVo2MdlVQ18LsrY9cSIUV95K3gIAMClS58naaLVFLl0AoGkrEycmT/bRRyyBsC20krIpfZ0MyiYAADA5ng4SoePYzoTWymkAgEal/tK/IbRWxMZVtLM6HCdOXOJq3kdC6zGi+Pfvh1YytsokKJ7PfMMCAMCEiAsXfgySoePYDrh8AYBBSNlIbBDt06zdbzgAAJggc7P2t6yd0MaybXUJAwBNi/Wahpm0vZS194LELQAAAADANWKZg0EnbWNJhR1ZeyKoFwUAAAAA0NX+kJZ0jXVt12ZtZ9b2Ze141s6H1gray+HnK2rjRmXfZ+1Q1vbk/+b50KqLe6OQAwAAAACUi6tf25Ov3dphoQIAAAAAGKzlIW317WtCBQAAAAAwWG+FtATuo0IFAAAM2R2hVZ7tQmiVbXs/azcLCwAwk30TypO3cWI0S6gAAIAhWpi1sx3uV05nbYHwAAAz0W0hbfXtHqECAACG7MOCe5Z3hAcAmImeDWkJ3HVCBQAADNmlgnuW74UHAJiJdoe0BO5dQgUAAAxZUQL3kvAAADNNrGl7MZQnb48LFQAAMAL2Fty3fCQ8AMBM80hIW32rlhQAADAK4pOB34bO5RM8NQgAzDivhbQE7gqhAgAARkRM1O7K2oXQKpuwN0jeAgAz1OFQnry9krU5QgUAAAAAMDg3h7TVtweFCgAAAABgsFaHtATui0IFAAAAADBYsWZUSgL3fqECAAAAABis86E8eXtOmAAAAAAABuvBkLb69gOhAgAAAAAYrM0hLYG7WqgAAAAAAAbrUEhL4N4oVAAAAAAAgzM/a1dCefL2sFABAAAjZFbW7s7aiqxtDa2NmY9lbbnQAAAzyaqQtvr2NaECAAAGbE7W7snasqw9mbU3QytR+1XovhDlNmEDAGaSHSEtgfuYUAEAAAP2duL9ylQ7LmQAwExzNmESdDm0Hk8CAAAYpLlZm5e3haH1BOHxgnuXHUIGAMwkD4W0X7E/FioAAGBE3Ftw7/KE8AAAM8m2kJbA3S5UAADAiJhTcO+yQHgAgJkiPoJ0IaQlcN8WLgAAYEQs6nLf8pXQAAAzyeshfSOAD4ULAAAYEU90uW95R2gAgJnimVBtJ9fYlgsbAAAwAt7scs+yUmgAgHE2O2vLsvZRqJ68nWp7s7YitGpOAQAADMOnXe5X5gsNADCOdmXtSNauhN4Tt9NbPNaxrO3J2kNCDAAADMjsLvc2R4QGABhX/2m4rRFiAABgQB7pcl+yTWgAAAAAAIZrU7BnBwAAAADASNofOpd4s08HAAAAAMAQzcra5XBtAvczoQEAAAAAGK64gXKn8gmvCQ0AAAAAwHC9EDoncJcJDQAAAADAcO0O1yZvY0mF2UIDAAAAADBcF8K1CdyDwgIAAAAAMFz3hc7lEzYLDQAAAADAcK0LnRO4jwgNAAAAAMBwfRg617+dJTQAAAAAAMN1LlybwD0gLAAAAAAAw3VX6Fw+4WWhAQAAAAAYrqdC5wTuYqEBAAAAABiuD8K1yduLQf1bAAAAAIChOxmuTeDuFRYAAAAAgOG6LXQun7BBaAAAAAAAhmtV6JzAfUBoAAAAAACGa0foXP8WAAAAAIAh+zpcm8D9UFgAAAAAAIbrxtC5fMI6oQEAAAAAGK6VoXMCd5HQAAAAAAAM19vh2uTtSWEBAAAAABi+I+HaBO52YQEAAAAAGK75oXP5hKVCAwAAAAAwXJ3q336btVlCAwAAAAAwXLFUwvQE7tvCAgAAAAAwfKfDtQncB4QFAAAAAGC47gnXJm8PCwsAAAAAQLMWhdZK2qJatpvDtQncJ4UOAAAAAKAZ87P2SbiakD0RWsncTr4JP0/efi18AAAAAADNiRuQTV9Vu6fD3y3u8HfLhA8AAAAAoDnnw7WJ2XMd/m5XKE/yAgAAAABQo4uhfAXu9M3LTmdtgdABAAAAADTr43BtAvfOtv99btaOtv1vccXu/cIGAAAAANC8TrVtpxK0D2Tt87b/fjb/ewAAAAAABuSprF0K1yZy29tHWbtdqAAAAAAABu+urL2dteOhlcyNtXFj6YTtobUSFwBg6P5/Xz0Ey0rarsYAAAHvdEVYdE1hdGhNTAA8bWF0aCB4bWxucz0iaHR0cDovL3d3dy53My5vcmcvMTk5OC9NYXRoL01hdGhNTCI+PG1zdHlsZSBtYXRoc2l6ZT0iMTZweCI+PG1mcmFjPjxtaT5CPC9taT48bWk+UDwvbWk+PC9tZnJhYz48bW8+JiN4QTA7PC9tbz48bW8+JiN4QTA7PC9tbz48bW8+PTwvbW8+PG1vPiYjeEEwOzwvbW8+PG1vPiYjeEEwOzwvbW8+PG1pPnM8L21pPjxtbz4mI3hBMDs8L21vPjxtbz4rPC9tbz48bW8+JiN4QTA7PC9tbz48bW8+LjwvbW8+PG1vPi48L21vPjxtbz4uPC9tbz48bW8+JiN4QTA7PC9tbz48bW8+PTwvbW8+PG1vPiYjeEEwOzwvbW8+PG11bmRlcm92ZXI+PG1vPiYjeDIyMTE7PC9tbz48bWk+ajwvbWk+PG1yb3cvPjwvbXVuZGVyb3Zlcj48bW8+JiN4QTA7PC9tbz48bWk+UzwvbWk+PG1pPnU8L21pPjxtaT5wPC9taT48bWk+ZTwvbWk+PG1pPnI8L21pPjxtaT5hPC9taT48bWk+djwvbWk+PG1pPmk8L21pPjxtaT50PC9taT48bWk+czwvbWk+PC9tc3R5bGU+PC9tYXRoPhyBuR4AAAAASUVORK5CYII=\&quot;,\&quot;slideId\&quot;:271,\&quot;accessibleText\&quot;:\&quot;B over P space space equals space space s space plus space... space equals space sum from j to blank of space S u p e r a v i t s\&quot;,\&quot;imageHeight\&quot;:26.486486486486488}]&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52568</TotalTime>
  <Words>3978</Words>
  <Application>Microsoft Office PowerPoint</Application>
  <PresentationFormat>Widescreen</PresentationFormat>
  <Paragraphs>213</Paragraphs>
  <Slides>27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Cambria Math</vt:lpstr>
      <vt:lpstr>Office Theme</vt:lpstr>
      <vt:lpstr>Inflación, Política Monetaria y Política Fiscal</vt:lpstr>
      <vt:lpstr>I.   Introducción</vt:lpstr>
      <vt:lpstr>PowerPoint Presentation</vt:lpstr>
      <vt:lpstr>II.    Contexto Institucional y Académico</vt:lpstr>
      <vt:lpstr>    Patinkin        Woodford         Cochrane</vt:lpstr>
      <vt:lpstr>Una brevísima reseña del pensamiento macro reciente</vt:lpstr>
      <vt:lpstr>II. a.    Un “sketch” del modelo Neo-Keynesiano </vt:lpstr>
      <vt:lpstr>II. a.     Un “sketch” del modelo Neo-Keynesiano </vt:lpstr>
      <vt:lpstr>II. a.   Un “sketch” del modelo Neo-Keynesiano </vt:lpstr>
      <vt:lpstr>II.b.   El uso del modelo Neo-Keynesiano</vt:lpstr>
      <vt:lpstr>III.   Causas del rebrote inflacionario 2021-2023</vt:lpstr>
      <vt:lpstr>III.  Causas del rebrote inflacionario: shocks de oferta</vt:lpstr>
      <vt:lpstr>III.  Causas del rebrote inflacionario: errores del Fed</vt:lpstr>
      <vt:lpstr>III.  Causas del rebrote inflacionario—rol del Fed</vt:lpstr>
      <vt:lpstr>III. “Errores” del modelo NK: La Teoría Fiscal de Precios</vt:lpstr>
      <vt:lpstr>Déficits Fiscales futuros son centrales a inflación (FTPL)</vt:lpstr>
      <vt:lpstr>III.     En el modelo NK el impacto de la política monetaria sobre la inflación depende de la política fiscal (Cochrane) </vt:lpstr>
      <vt:lpstr>III.   La Coordinación de P. Monetaria y P. Fiscal es central para entender la dinámica de la inflación/desinflación</vt:lpstr>
      <vt:lpstr>IV.  Algunas reflexiones sobre el Caso Uruguayo</vt:lpstr>
      <vt:lpstr>PowerPoint Presentation</vt:lpstr>
      <vt:lpstr>V.   Conclusión</vt:lpstr>
      <vt:lpstr>Referencias</vt:lpstr>
      <vt:lpstr>Extra Slides</vt:lpstr>
      <vt:lpstr>PowerPoint Presentation</vt:lpstr>
      <vt:lpstr>Dinero e Inflación (I. Schnabel, BCE, 2023)</vt:lpstr>
      <vt:lpstr>Dinero e Inflación (I. Schnabel, BCE, 2023)</vt:lpstr>
      <vt:lpstr>Relación Dinero-Precios depende del estado de economía (acompaña shock de demanda)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Inflacion, PM y PF</dc:title>
  <dc:creator>Jorge Roldos</dc:creator>
  <cp:lastModifiedBy>Jorge Roldos</cp:lastModifiedBy>
  <cp:revision>3</cp:revision>
  <cp:lastPrinted>2023-12-09T22:08:53Z</cp:lastPrinted>
  <dcterms:created xsi:type="dcterms:W3CDTF">2023-10-20T17:28:33Z</dcterms:created>
  <dcterms:modified xsi:type="dcterms:W3CDTF">2023-12-11T17:07:18Z</dcterms:modified>
</cp:coreProperties>
</file>