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ana, Luis" initials="VL" lastIdx="1" clrIdx="0">
    <p:extLst>
      <p:ext uri="{19B8F6BF-5375-455C-9EA6-DF929625EA0E}">
        <p15:presenceInfo xmlns:p15="http://schemas.microsoft.com/office/powerpoint/2012/main" userId="S::LViana@ciaforestal.com.uy::0bf0e31f-c616-4ced-9f38-9ba0bee657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024"/>
    <a:srgbClr val="FDC425"/>
    <a:srgbClr val="567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13" autoAdjust="0"/>
    <p:restoredTop sz="53931" autoAdjust="0"/>
  </p:normalViewPr>
  <p:slideViewPr>
    <p:cSldViewPr snapToGrid="0">
      <p:cViewPr varScale="1">
        <p:scale>
          <a:sx n="36" d="100"/>
          <a:sy n="36" d="100"/>
        </p:scale>
        <p:origin x="111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B0012-1A03-4C88-BCCE-91A29DBD1623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68B74-0EE0-4A02-BD3F-011C18B7E83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8692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1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78898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10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9630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2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5372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3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3980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4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3793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5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205498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6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099888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7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074684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8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07949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68B74-0EE0-4A02-BD3F-011C18B7E831}" type="slidenum">
              <a:rPr lang="es-UY" smtClean="0"/>
              <a:t>9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3236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4959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256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6168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15254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4561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412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2262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579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6541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6108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UY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67764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2CE65-F485-402D-90A1-F3E87475A729}" type="datetimeFigureOut">
              <a:rPr lang="es-UY" smtClean="0"/>
              <a:t>5/8/2021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514E5F0-2730-4301-832E-94EED4AB2301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6979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64385-3337-4FA1-9FEB-7F9E8C1AB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284" y="513845"/>
            <a:ext cx="10782300" cy="4249810"/>
          </a:xfrm>
        </p:spPr>
        <p:txBody>
          <a:bodyPr>
            <a:normAutofit fontScale="90000"/>
          </a:bodyPr>
          <a:lstStyle/>
          <a:p>
            <a:pPr algn="ctr"/>
            <a:br>
              <a:rPr lang="es-UY" dirty="0"/>
            </a:br>
            <a:br>
              <a:rPr lang="es-UY" dirty="0"/>
            </a:br>
            <a:r>
              <a:rPr lang="es-UY" sz="73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Aporte del sector forestal a los ingresos públicos</a:t>
            </a:r>
            <a:br>
              <a:rPr lang="es-UY" sz="73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s-UY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Seminario</a:t>
            </a:r>
            <a:br>
              <a:rPr lang="es-UY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s-UY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Producción Forestal en Uruguay – Balance y Perspectivas</a:t>
            </a:r>
            <a:br>
              <a:rPr lang="es-UY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s-UY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Academia de Economía (ACADECO) y Academia de Ingeniería (ANIU)</a:t>
            </a:r>
            <a:br>
              <a:rPr lang="es-UY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endParaRPr lang="es-UY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8B21F7-5985-4AA5-97A8-606A56789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878" y="4838917"/>
            <a:ext cx="9144000" cy="1505238"/>
          </a:xfrm>
        </p:spPr>
        <p:txBody>
          <a:bodyPr>
            <a:normAutofit/>
          </a:bodyPr>
          <a:lstStyle/>
          <a:p>
            <a:pPr algn="ctr"/>
            <a:r>
              <a:rPr lang="es-UY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Luis Viana					</a:t>
            </a:r>
            <a:r>
              <a:rPr lang="es-UY" sz="3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 de agosto 2021</a:t>
            </a:r>
          </a:p>
          <a:p>
            <a:r>
              <a:rPr lang="es-UY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Academia de Economía</a:t>
            </a:r>
          </a:p>
        </p:txBody>
      </p:sp>
    </p:spTree>
    <p:extLst>
      <p:ext uri="{BB962C8B-B14F-4D97-AF65-F5344CB8AC3E}">
        <p14:creationId xmlns:p14="http://schemas.microsoft.com/office/powerpoint/2010/main" val="367248815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2491623"/>
            <a:ext cx="10772775" cy="1658198"/>
          </a:xfrm>
        </p:spPr>
        <p:txBody>
          <a:bodyPr/>
          <a:lstStyle/>
          <a:p>
            <a:pPr algn="ctr"/>
            <a:r>
              <a:rPr lang="es-MX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Muchas</a:t>
            </a:r>
            <a:r>
              <a:rPr lang="es-MX" dirty="0"/>
              <a:t> </a:t>
            </a:r>
            <a:r>
              <a:rPr lang="es-MX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Gracias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2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F462D-7E93-4F50-8090-6B34E14E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Y" dirty="0"/>
              <a:t> </a:t>
            </a:r>
            <a:r>
              <a:rPr lang="es-UY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Condiciones claves para promover la forestación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A9BFB-E410-4546-84D6-E9196774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291767"/>
            <a:ext cx="10753725" cy="3766185"/>
          </a:xfrm>
        </p:spPr>
        <p:txBody>
          <a:bodyPr/>
          <a:lstStyle/>
          <a:p>
            <a:r>
              <a:rPr lang="es-UY" dirty="0"/>
              <a:t>Estabilidad política y macroeconómica</a:t>
            </a:r>
          </a:p>
          <a:p>
            <a:r>
              <a:rPr lang="es-UY" dirty="0"/>
              <a:t>Libertad de comercio y apertura a la inversión extranjera</a:t>
            </a:r>
          </a:p>
          <a:p>
            <a:r>
              <a:rPr lang="es-UY" dirty="0"/>
              <a:t>Derechos estables de propiedad de la tierra con y sin plantaciones</a:t>
            </a:r>
          </a:p>
          <a:p>
            <a:r>
              <a:rPr lang="es-UY" dirty="0"/>
              <a:t>Gobierno con credibilidad y capacidad institucional para hacer cumplir las leyes y administrar esquema de incentivos</a:t>
            </a:r>
          </a:p>
          <a:p>
            <a:r>
              <a:rPr lang="es-UY" dirty="0"/>
              <a:t>Disponibilidad de infraestructura</a:t>
            </a:r>
          </a:p>
          <a:p>
            <a:r>
              <a:rPr lang="es-UY" dirty="0"/>
              <a:t>Buenos sitios para crecer árboles y buen régimen de lluvias</a:t>
            </a:r>
          </a:p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8189889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502F26-7E6D-4E3D-853C-7641AE1C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UY" dirty="0"/>
            </a:br>
            <a:r>
              <a:rPr lang="es-UY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Factores que contribuyeron al desarrollo forestal</a:t>
            </a:r>
            <a:br>
              <a:rPr lang="es-UY" dirty="0"/>
            </a:br>
            <a:endParaRPr lang="es-U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AD38DF-EBDF-4235-A1D2-3D350C178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225864"/>
            <a:ext cx="10753725" cy="3766185"/>
          </a:xfrm>
        </p:spPr>
        <p:txBody>
          <a:bodyPr>
            <a:normAutofit lnSpcReduction="10000"/>
          </a:bodyPr>
          <a:lstStyle/>
          <a:p>
            <a:r>
              <a:rPr lang="es-UY" dirty="0"/>
              <a:t>La ley forestal: de 80.000 has antes de la ley a 1.079.000 has en el 2020</a:t>
            </a:r>
          </a:p>
          <a:p>
            <a:r>
              <a:rPr lang="es-UY" dirty="0"/>
              <a:t>Montes de rendimiento: información sobre crecimiento de las plantaciones</a:t>
            </a:r>
          </a:p>
          <a:p>
            <a:r>
              <a:rPr lang="es-UY" dirty="0"/>
              <a:t>Primer mercado de exportación: Finlandia</a:t>
            </a:r>
          </a:p>
          <a:p>
            <a:r>
              <a:rPr lang="es-UY" dirty="0"/>
              <a:t>Desarrollo de la logística: la ley de puertos y la mecanización de la cosecha</a:t>
            </a:r>
          </a:p>
          <a:p>
            <a:r>
              <a:rPr lang="es-UY" dirty="0"/>
              <a:t>La industrialización de la madera de calidad: el </a:t>
            </a:r>
            <a:r>
              <a:rPr lang="es-UY" dirty="0" err="1"/>
              <a:t>eucalyptus</a:t>
            </a:r>
            <a:r>
              <a:rPr lang="es-UY" dirty="0"/>
              <a:t> </a:t>
            </a:r>
            <a:r>
              <a:rPr lang="es-UY" dirty="0" err="1"/>
              <a:t>grandis</a:t>
            </a:r>
            <a:r>
              <a:rPr lang="es-UY" dirty="0"/>
              <a:t> para madera sólida sustituto de maderas tropicales</a:t>
            </a:r>
          </a:p>
          <a:p>
            <a:r>
              <a:rPr lang="es-UY" dirty="0"/>
              <a:t>La base forestal de las plantaciones son renovables, con normas que la hacen una producción sustentable desde el punto de vista ambiental y social</a:t>
            </a:r>
          </a:p>
          <a:p>
            <a:pPr marL="0" indent="0">
              <a:buNone/>
            </a:pPr>
            <a:r>
              <a:rPr lang="es-UY" dirty="0"/>
              <a:t> 	</a:t>
            </a:r>
          </a:p>
          <a:p>
            <a:pPr marL="0" indent="0">
              <a:buNone/>
            </a:pPr>
            <a:endParaRPr lang="es-UY" dirty="0"/>
          </a:p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346970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CCA0C-1871-4F27-AC45-D7493C5E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Y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Estimación de la inversión directa en el sector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BFE356FE-A2D6-4DBD-BE94-910E283177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184009"/>
              </p:ext>
            </p:extLst>
          </p:nvPr>
        </p:nvGraphicFramePr>
        <p:xfrm>
          <a:off x="1804933" y="2813168"/>
          <a:ext cx="9052611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574">
                  <a:extLst>
                    <a:ext uri="{9D8B030D-6E8A-4147-A177-3AD203B41FA5}">
                      <a16:colId xmlns:a16="http://schemas.microsoft.com/office/drawing/2014/main" val="993004292"/>
                    </a:ext>
                  </a:extLst>
                </a:gridCol>
                <a:gridCol w="2395324">
                  <a:extLst>
                    <a:ext uri="{9D8B030D-6E8A-4147-A177-3AD203B41FA5}">
                      <a16:colId xmlns:a16="http://schemas.microsoft.com/office/drawing/2014/main" val="1580599543"/>
                    </a:ext>
                  </a:extLst>
                </a:gridCol>
                <a:gridCol w="3072713">
                  <a:extLst>
                    <a:ext uri="{9D8B030D-6E8A-4147-A177-3AD203B41FA5}">
                      <a16:colId xmlns:a16="http://schemas.microsoft.com/office/drawing/2014/main" val="258762944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endParaRPr lang="es-UY" dirty="0"/>
                    </a:p>
                  </a:txBody>
                  <a:tcPr marL="93511" marR="93511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UY" dirty="0"/>
                    </a:p>
                  </a:txBody>
                  <a:tcPr marL="93511" marR="93511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Inversión</a:t>
                      </a:r>
                    </a:p>
                  </a:txBody>
                  <a:tcPr marL="93511" marR="93511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573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/>
                        <a:t>3 Plantas de Celulosa – producción</a:t>
                      </a:r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UY" dirty="0"/>
                        <a:t>4.850.000 </a:t>
                      </a:r>
                      <a:r>
                        <a:rPr lang="es-UY" dirty="0" err="1"/>
                        <a:t>tons</a:t>
                      </a:r>
                      <a:endParaRPr lang="es-UY" dirty="0"/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UY" dirty="0"/>
                        <a:t>USD  5.600 MM</a:t>
                      </a:r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436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/>
                        <a:t>Aserraderos, paneles – input</a:t>
                      </a:r>
                    </a:p>
                  </a:txBody>
                  <a:tcPr marL="93511" marR="9351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UY" dirty="0"/>
                        <a:t>2.000.000 m3</a:t>
                      </a:r>
                    </a:p>
                  </a:txBody>
                  <a:tcPr marL="93511" marR="9351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UY" dirty="0"/>
                        <a:t>USD      450 MM</a:t>
                      </a:r>
                    </a:p>
                  </a:txBody>
                  <a:tcPr marL="93511" marR="9351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86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/>
                        <a:t>Tierra</a:t>
                      </a:r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UY" dirty="0"/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UY" dirty="0"/>
                        <a:t>USD   3.000 MM</a:t>
                      </a:r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159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/>
                        <a:t>Plantaciones y manejo</a:t>
                      </a:r>
                    </a:p>
                  </a:txBody>
                  <a:tcPr marL="93511" marR="9351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UY" dirty="0"/>
                        <a:t>1.100.000 has</a:t>
                      </a:r>
                    </a:p>
                  </a:txBody>
                  <a:tcPr marL="93511" marR="9351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UY" dirty="0"/>
                        <a:t>USD    1.650 MM</a:t>
                      </a:r>
                    </a:p>
                  </a:txBody>
                  <a:tcPr marL="93511" marR="9351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361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/>
                        <a:t>TOTAL</a:t>
                      </a:r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UY" dirty="0"/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UY" dirty="0"/>
                        <a:t>USD  10.700 MM</a:t>
                      </a:r>
                    </a:p>
                  </a:txBody>
                  <a:tcPr marL="93511" marR="9351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19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05759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38AFF-330C-402B-949B-CBB8E543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Los impuestos y las características del sector forestal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65A597-BEBD-4963-9A8F-01C0462D6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3" y="2373630"/>
            <a:ext cx="10753725" cy="3769995"/>
          </a:xfrm>
        </p:spPr>
        <p:txBody>
          <a:bodyPr/>
          <a:lstStyle/>
          <a:p>
            <a:r>
              <a:rPr lang="es-UY" dirty="0"/>
              <a:t>Inversión a largo plazo: 12 años para las plantaciones para celulosa y aproximadamente 20 años para madera sólida</a:t>
            </a:r>
          </a:p>
          <a:p>
            <a:r>
              <a:rPr lang="es-UY" dirty="0"/>
              <a:t>Uno de los principales costo de la forestación: el costo de capital</a:t>
            </a:r>
          </a:p>
          <a:p>
            <a:r>
              <a:rPr lang="es-UY" dirty="0"/>
              <a:t>Importante participación de los servicios en el costo final</a:t>
            </a:r>
          </a:p>
          <a:p>
            <a:r>
              <a:rPr lang="es-UY" dirty="0"/>
              <a:t>Precios de exportación dado: cualquier impuesto se traslada al costo de los factores</a:t>
            </a:r>
          </a:p>
          <a:p>
            <a:r>
              <a:rPr lang="es-UY" dirty="0"/>
              <a:t>Un impuesto al capital tiene un impacto directo sobre la inversión</a:t>
            </a:r>
          </a:p>
        </p:txBody>
      </p:sp>
    </p:spTree>
    <p:extLst>
      <p:ext uri="{BB962C8B-B14F-4D97-AF65-F5344CB8AC3E}">
        <p14:creationId xmlns:p14="http://schemas.microsoft.com/office/powerpoint/2010/main" val="200187223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BA468-9906-48CE-B6AF-B3DEA06C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Estimaciones del aporte de la forestación a los ingresos públicos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4CC1A3-7868-4D05-BF50-B9066566F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2399373"/>
            <a:ext cx="10753725" cy="3766185"/>
          </a:xfrm>
        </p:spPr>
        <p:txBody>
          <a:bodyPr/>
          <a:lstStyle/>
          <a:p>
            <a:r>
              <a:rPr lang="es-UY" dirty="0" err="1"/>
              <a:t>Bafico</a:t>
            </a:r>
            <a:r>
              <a:rPr lang="es-UY" dirty="0"/>
              <a:t>, H y Michelin, G (2010) 		USD 152 millones anuales</a:t>
            </a:r>
          </a:p>
          <a:p>
            <a:r>
              <a:rPr lang="es-UY" dirty="0"/>
              <a:t>CPA Ferrere (2016) 				USD 278 millones anuales</a:t>
            </a:r>
          </a:p>
          <a:p>
            <a:r>
              <a:rPr lang="es-UY" dirty="0"/>
              <a:t>EXANTE (2019)				USD 339 millones anuales</a:t>
            </a:r>
          </a:p>
          <a:p>
            <a:endParaRPr lang="es-UY" dirty="0"/>
          </a:p>
          <a:p>
            <a:r>
              <a:rPr lang="es-UY" dirty="0"/>
              <a:t>En el caso de CPA Ferrere y EXANTE los impuestos incluyen los impuestos indirectos e inducidos </a:t>
            </a:r>
          </a:p>
          <a:p>
            <a:r>
              <a:rPr lang="es-UY" dirty="0"/>
              <a:t>La estimaciones más recientes se realizan sobre una base forestal mayor</a:t>
            </a:r>
          </a:p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4357096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C385D-EC13-4154-912B-B66A9D7A6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Impuestos y contribuciones a la seguridad social – millones de USD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995207ED-5156-47D7-ADAA-F4115567E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6450" y="2182399"/>
            <a:ext cx="6726174" cy="45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080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DF42F-3A32-4FBA-B9AA-FC58A6DCD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Beneficios netos fiscales del sector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A54AA6-1EF5-4280-87E9-AEEC1686C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UY" dirty="0" err="1"/>
              <a:t>Bafico</a:t>
            </a:r>
            <a:r>
              <a:rPr lang="es-UY" dirty="0"/>
              <a:t>, H y </a:t>
            </a:r>
            <a:r>
              <a:rPr lang="es-UY" dirty="0" err="1"/>
              <a:t>Michelin,G</a:t>
            </a:r>
            <a:r>
              <a:rPr lang="es-UY" dirty="0"/>
              <a:t> (2010) Estiman la inversión fiscal en subsidios en USD 94 millones y entre  5 millones anuales el costos fiscal de exoneraciones. Esta inversión la comparan con una recaudación anual de 152 millones de impuestos directos e indirectos.</a:t>
            </a:r>
          </a:p>
          <a:p>
            <a:r>
              <a:rPr lang="es-UY" dirty="0"/>
              <a:t>CPA Ferrere (2017) estima recaudación anual: </a:t>
            </a:r>
          </a:p>
          <a:p>
            <a:pPr lvl="1"/>
            <a:r>
              <a:rPr lang="es-UY" dirty="0"/>
              <a:t>Cadena forestal			USD 347 por ha año</a:t>
            </a:r>
          </a:p>
          <a:p>
            <a:pPr lvl="1"/>
            <a:r>
              <a:rPr lang="es-UY" dirty="0"/>
              <a:t>Cadena ganadera			USD   39 por ha año</a:t>
            </a:r>
          </a:p>
          <a:p>
            <a:r>
              <a:rPr lang="es-UY" dirty="0"/>
              <a:t>Sobre 1,079.000 de hectáreas plantadas</a:t>
            </a:r>
          </a:p>
          <a:p>
            <a:pPr lvl="1"/>
            <a:r>
              <a:rPr lang="es-UY" dirty="0"/>
              <a:t>Cadena Forestal			USD 374,4  millones anual</a:t>
            </a:r>
          </a:p>
          <a:p>
            <a:pPr lvl="1"/>
            <a:r>
              <a:rPr lang="es-UY" dirty="0"/>
              <a:t>Cadena Ganadera			USD   42,1  millones anual</a:t>
            </a:r>
          </a:p>
          <a:p>
            <a:r>
              <a:rPr lang="es-UY" dirty="0"/>
              <a:t>Beneficio neto 				USD 332,3 millones anuales</a:t>
            </a:r>
          </a:p>
          <a:p>
            <a:endParaRPr lang="es-UY" dirty="0"/>
          </a:p>
          <a:p>
            <a:pPr lvl="1"/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97121358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116E7-7853-44E6-B701-B036AC8D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Conclusión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28603E-2F7C-43B2-998A-2B0BE008F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UY" dirty="0"/>
              <a:t>Ley forestal cumplió rol importante en el desarrollo forestal: 1079.000  de hectáreas plantadas y USD 10.700 millones de inversión directa</a:t>
            </a:r>
          </a:p>
          <a:p>
            <a:r>
              <a:rPr lang="es-UY" dirty="0"/>
              <a:t>Las estimaciones más recientes de recaudación: USD 339 millones anuales</a:t>
            </a:r>
          </a:p>
          <a:p>
            <a:r>
              <a:rPr lang="es-UY" dirty="0"/>
              <a:t>Como cadena forestal contribuye con USD 347 por ha por año mientras que la cadena ganadera contribuye con USD 39 por ha por año</a:t>
            </a:r>
          </a:p>
          <a:p>
            <a:r>
              <a:rPr lang="es-UY" dirty="0"/>
              <a:t>El beneficio neto fiscal de la inversión ha sido positivo</a:t>
            </a:r>
          </a:p>
          <a:p>
            <a:r>
              <a:rPr lang="es-UY" dirty="0"/>
              <a:t>Por ser un inversión a largo plazo y un sector intensivo en capital cualquier impuesto que grave al capital tendrá un efecto directo sobre la inversión</a:t>
            </a:r>
          </a:p>
        </p:txBody>
      </p:sp>
    </p:spTree>
    <p:extLst>
      <p:ext uri="{BB962C8B-B14F-4D97-AF65-F5344CB8AC3E}">
        <p14:creationId xmlns:p14="http://schemas.microsoft.com/office/powerpoint/2010/main" val="95653102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21476</TotalTime>
  <Words>640</Words>
  <Application>Microsoft Office PowerPoint</Application>
  <PresentationFormat>Panorámica</PresentationFormat>
  <Paragraphs>73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Metropolitano</vt:lpstr>
      <vt:lpstr>  Aporte del sector forestal a los ingresos públicos Seminario Producción Forestal en Uruguay – Balance y Perspectivas Academia de Economía (ACADECO) y Academia de Ingeniería (ANIU) </vt:lpstr>
      <vt:lpstr> Condiciones claves para promover la forestación</vt:lpstr>
      <vt:lpstr> Factores que contribuyeron al desarrollo forestal </vt:lpstr>
      <vt:lpstr>Estimación de la inversión directa en el sector</vt:lpstr>
      <vt:lpstr>Los impuestos y las características del sector forestal</vt:lpstr>
      <vt:lpstr>Estimaciones del aporte de la forestación a los ingresos públicos</vt:lpstr>
      <vt:lpstr>Impuestos y contribuciones a la seguridad social – millones de USD</vt:lpstr>
      <vt:lpstr>Beneficios netos fiscales del sector</vt:lpstr>
      <vt:lpstr>Conclusión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Sector Forestal</dc:title>
  <dc:creator>Viana, Luis</dc:creator>
  <cp:lastModifiedBy>Viana, Luis</cp:lastModifiedBy>
  <cp:revision>93</cp:revision>
  <cp:lastPrinted>2021-08-03T19:46:55Z</cp:lastPrinted>
  <dcterms:created xsi:type="dcterms:W3CDTF">2021-07-16T19:55:08Z</dcterms:created>
  <dcterms:modified xsi:type="dcterms:W3CDTF">2021-08-05T15:06:16Z</dcterms:modified>
</cp:coreProperties>
</file>